
<file path=[Content_Types].xml><?xml version="1.0" encoding="utf-8"?>
<Types xmlns="http://schemas.openxmlformats.org/package/2006/content-types">
  <Default Extension="GIF" ContentType="image/gif"/>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notesSlides/notesSlide19.xml" ContentType="application/vnd.openxmlformats-officedocument.presentationml.notesSlide+xml"/>
  <Override PartName="/ppt/tags/tag21.xml" ContentType="application/vnd.openxmlformats-officedocument.presentationml.tags+xml"/>
  <Override PartName="/ppt/notesSlides/notesSlide20.xml" ContentType="application/vnd.openxmlformats-officedocument.presentationml.notesSlide+xml"/>
  <Override PartName="/ppt/tags/tag22.xml" ContentType="application/vnd.openxmlformats-officedocument.presentationml.tags+xml"/>
  <Override PartName="/ppt/notesSlides/notesSlide21.xml" ContentType="application/vnd.openxmlformats-officedocument.presentationml.notesSlide+xml"/>
  <Override PartName="/ppt/tags/tag23.xml" ContentType="application/vnd.openxmlformats-officedocument.presentationml.tags+xml"/>
  <Override PartName="/ppt/notesSlides/notesSlide22.xml" ContentType="application/vnd.openxmlformats-officedocument.presentationml.notesSlide+xml"/>
  <Override PartName="/ppt/tags/tag24.xml" ContentType="application/vnd.openxmlformats-officedocument.presentationml.tags+xml"/>
  <Override PartName="/ppt/notesSlides/notesSlide23.xml" ContentType="application/vnd.openxmlformats-officedocument.presentationml.notesSlide+xml"/>
  <Override PartName="/ppt/tags/tag25.xml" ContentType="application/vnd.openxmlformats-officedocument.presentationml.tags+xml"/>
  <Override PartName="/ppt/notesSlides/notesSlide24.xml" ContentType="application/vnd.openxmlformats-officedocument.presentationml.notesSlide+xml"/>
  <Override PartName="/ppt/tags/tag26.xml" ContentType="application/vnd.openxmlformats-officedocument.presentationml.tags+xml"/>
  <Override PartName="/ppt/notesSlides/notesSlide25.xml" ContentType="application/vnd.openxmlformats-officedocument.presentationml.notesSlide+xml"/>
  <Override PartName="/ppt/tags/tag27.xml" ContentType="application/vnd.openxmlformats-officedocument.presentationml.tags+xml"/>
  <Override PartName="/ppt/notesSlides/notesSlide26.xml" ContentType="application/vnd.openxmlformats-officedocument.presentationml.notesSlide+xml"/>
  <Override PartName="/ppt/tags/tag28.xml" ContentType="application/vnd.openxmlformats-officedocument.presentationml.tags+xml"/>
  <Override PartName="/ppt/notesSlides/notesSlide27.xml" ContentType="application/vnd.openxmlformats-officedocument.presentationml.notesSlide+xml"/>
  <Override PartName="/ppt/tags/tag29.xml" ContentType="application/vnd.openxmlformats-officedocument.presentationml.tags+xml"/>
  <Override PartName="/ppt/notesSlides/notesSlide28.xml" ContentType="application/vnd.openxmlformats-officedocument.presentationml.notesSlide+xml"/>
  <Override PartName="/ppt/tags/tag30.xml" ContentType="application/vnd.openxmlformats-officedocument.presentationml.tags+xml"/>
  <Override PartName="/ppt/notesSlides/notesSlide29.xml" ContentType="application/vnd.openxmlformats-officedocument.presentationml.notesSlide+xml"/>
  <Override PartName="/ppt/tags/tag31.xml" ContentType="application/vnd.openxmlformats-officedocument.presentationml.tags+xml"/>
  <Override PartName="/ppt/notesSlides/notesSlide30.xml" ContentType="application/vnd.openxmlformats-officedocument.presentationml.notesSlide+xml"/>
  <Override PartName="/ppt/tags/tag32.xml" ContentType="application/vnd.openxmlformats-officedocument.presentationml.tags+xml"/>
  <Override PartName="/ppt/notesSlides/notesSlide31.xml" ContentType="application/vnd.openxmlformats-officedocument.presentationml.notesSlide+xml"/>
  <Override PartName="/ppt/tags/tag33.xml" ContentType="application/vnd.openxmlformats-officedocument.presentationml.tags+xml"/>
  <Override PartName="/ppt/notesSlides/notesSlide32.xml" ContentType="application/vnd.openxmlformats-officedocument.presentationml.notesSlide+xml"/>
  <Override PartName="/ppt/tags/tag34.xml" ContentType="application/vnd.openxmlformats-officedocument.presentationml.tags+xml"/>
  <Override PartName="/ppt/notesSlides/notesSlide33.xml" ContentType="application/vnd.openxmlformats-officedocument.presentationml.notesSlide+xml"/>
  <Override PartName="/ppt/tags/tag35.xml" ContentType="application/vnd.openxmlformats-officedocument.presentationml.tags+xml"/>
  <Override PartName="/ppt/notesSlides/notesSlide34.xml" ContentType="application/vnd.openxmlformats-officedocument.presentationml.notesSlide+xml"/>
  <Override PartName="/ppt/tags/tag36.xml" ContentType="application/vnd.openxmlformats-officedocument.presentationml.tags+xml"/>
  <Override PartName="/ppt/notesSlides/notesSlide35.xml" ContentType="application/vnd.openxmlformats-officedocument.presentationml.notesSlide+xml"/>
  <Override PartName="/ppt/tags/tag37.xml" ContentType="application/vnd.openxmlformats-officedocument.presentationml.tags+xml"/>
  <Override PartName="/ppt/notesSlides/notesSlide36.xml" ContentType="application/vnd.openxmlformats-officedocument.presentationml.notesSlide+xml"/>
  <Override PartName="/ppt/tags/tag38.xml" ContentType="application/vnd.openxmlformats-officedocument.presentationml.tags+xml"/>
  <Override PartName="/ppt/notesSlides/notesSlide37.xml" ContentType="application/vnd.openxmlformats-officedocument.presentationml.notesSlide+xml"/>
  <Override PartName="/ppt/tags/tag39.xml" ContentType="application/vnd.openxmlformats-officedocument.presentationml.tags+xml"/>
  <Override PartName="/ppt/notesSlides/notesSlide38.xml" ContentType="application/vnd.openxmlformats-officedocument.presentationml.notesSlide+xml"/>
  <Override PartName="/ppt/tags/tag40.xml" ContentType="application/vnd.openxmlformats-officedocument.presentationml.tags+xml"/>
  <Override PartName="/ppt/notesSlides/notesSlide39.xml" ContentType="application/vnd.openxmlformats-officedocument.presentationml.notesSlide+xml"/>
  <Override PartName="/ppt/tags/tag41.xml" ContentType="application/vnd.openxmlformats-officedocument.presentationml.tags+xml"/>
  <Override PartName="/ppt/notesSlides/notesSlide40.xml" ContentType="application/vnd.openxmlformats-officedocument.presentationml.notesSlide+xml"/>
  <Override PartName="/ppt/tags/tag42.xml" ContentType="application/vnd.openxmlformats-officedocument.presentationml.tags+xml"/>
  <Override PartName="/ppt/notesSlides/notesSlide41.xml" ContentType="application/vnd.openxmlformats-officedocument.presentationml.notesSlide+xml"/>
  <Override PartName="/ppt/tags/tag43.xml" ContentType="application/vnd.openxmlformats-officedocument.presentationml.tags+xml"/>
  <Override PartName="/ppt/notesSlides/notesSlide42.xml" ContentType="application/vnd.openxmlformats-officedocument.presentationml.notesSlide+xml"/>
  <Override PartName="/ppt/tags/tag44.xml" ContentType="application/vnd.openxmlformats-officedocument.presentationml.tags+xml"/>
  <Override PartName="/ppt/notesSlides/notesSlide43.xml" ContentType="application/vnd.openxmlformats-officedocument.presentationml.notesSlide+xml"/>
  <Override PartName="/ppt/tags/tag45.xml" ContentType="application/vnd.openxmlformats-officedocument.presentationml.tags+xml"/>
  <Override PartName="/ppt/notesSlides/notesSlide44.xml" ContentType="application/vnd.openxmlformats-officedocument.presentationml.notesSlide+xml"/>
  <Override PartName="/ppt/tags/tag46.xml" ContentType="application/vnd.openxmlformats-officedocument.presentationml.tags+xml"/>
  <Override PartName="/ppt/notesSlides/notesSlide45.xml" ContentType="application/vnd.openxmlformats-officedocument.presentationml.notesSlide+xml"/>
  <Override PartName="/ppt/tags/tag47.xml" ContentType="application/vnd.openxmlformats-officedocument.presentationml.tags+xml"/>
  <Override PartName="/ppt/notesSlides/notesSlide46.xml" ContentType="application/vnd.openxmlformats-officedocument.presentationml.notesSlide+xml"/>
  <Override PartName="/ppt/tags/tag48.xml" ContentType="application/vnd.openxmlformats-officedocument.presentationml.tags+xml"/>
  <Override PartName="/ppt/notesSlides/notesSlide47.xml" ContentType="application/vnd.openxmlformats-officedocument.presentationml.notesSlide+xml"/>
  <Override PartName="/ppt/tags/tag49.xml" ContentType="application/vnd.openxmlformats-officedocument.presentationml.tags+xml"/>
  <Override PartName="/ppt/notesSlides/notesSlide48.xml" ContentType="application/vnd.openxmlformats-officedocument.presentationml.notesSlide+xml"/>
  <Override PartName="/ppt/tags/tag50.xml" ContentType="application/vnd.openxmlformats-officedocument.presentationml.tags+xml"/>
  <Override PartName="/ppt/notesSlides/notesSlide49.xml" ContentType="application/vnd.openxmlformats-officedocument.presentationml.notesSlide+xml"/>
  <Override PartName="/ppt/tags/tag51.xml" ContentType="application/vnd.openxmlformats-officedocument.presentationml.tags+xml"/>
  <Override PartName="/ppt/notesSlides/notesSlide50.xml" ContentType="application/vnd.openxmlformats-officedocument.presentationml.notesSlide+xml"/>
  <Override PartName="/ppt/tags/tag52.xml" ContentType="application/vnd.openxmlformats-officedocument.presentationml.tags+xml"/>
  <Override PartName="/ppt/notesSlides/notesSlide51.xml" ContentType="application/vnd.openxmlformats-officedocument.presentationml.notesSlide+xml"/>
  <Override PartName="/ppt/tags/tag53.xml" ContentType="application/vnd.openxmlformats-officedocument.presentationml.tags+xml"/>
  <Override PartName="/ppt/notesSlides/notesSlide52.xml" ContentType="application/vnd.openxmlformats-officedocument.presentationml.notesSlide+xml"/>
  <Override PartName="/ppt/tags/tag54.xml" ContentType="application/vnd.openxmlformats-officedocument.presentationml.tags+xml"/>
  <Override PartName="/ppt/notesSlides/notesSlide53.xml" ContentType="application/vnd.openxmlformats-officedocument.presentationml.notesSlide+xml"/>
  <Override PartName="/ppt/tags/tag55.xml" ContentType="application/vnd.openxmlformats-officedocument.presentationml.tags+xml"/>
  <Override PartName="/ppt/notesSlides/notesSlide54.xml" ContentType="application/vnd.openxmlformats-officedocument.presentationml.notesSlide+xml"/>
  <Override PartName="/ppt/tags/tag56.xml" ContentType="application/vnd.openxmlformats-officedocument.presentationml.tags+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58"/>
  </p:notesMasterIdLst>
  <p:sldIdLst>
    <p:sldId id="256" r:id="rId3"/>
    <p:sldId id="463" r:id="rId4"/>
    <p:sldId id="926" r:id="rId5"/>
    <p:sldId id="880" r:id="rId6"/>
    <p:sldId id="883" r:id="rId7"/>
    <p:sldId id="881" r:id="rId8"/>
    <p:sldId id="466" r:id="rId9"/>
    <p:sldId id="882" r:id="rId10"/>
    <p:sldId id="888" r:id="rId11"/>
    <p:sldId id="890" r:id="rId12"/>
    <p:sldId id="889" r:id="rId13"/>
    <p:sldId id="891" r:id="rId14"/>
    <p:sldId id="899" r:id="rId15"/>
    <p:sldId id="900" r:id="rId16"/>
    <p:sldId id="892" r:id="rId17"/>
    <p:sldId id="894" r:id="rId18"/>
    <p:sldId id="895" r:id="rId19"/>
    <p:sldId id="893" r:id="rId20"/>
    <p:sldId id="896" r:id="rId21"/>
    <p:sldId id="897" r:id="rId22"/>
    <p:sldId id="898" r:id="rId23"/>
    <p:sldId id="904" r:id="rId24"/>
    <p:sldId id="901" r:id="rId25"/>
    <p:sldId id="903" r:id="rId26"/>
    <p:sldId id="906" r:id="rId27"/>
    <p:sldId id="907" r:id="rId28"/>
    <p:sldId id="908" r:id="rId29"/>
    <p:sldId id="909" r:id="rId30"/>
    <p:sldId id="911" r:id="rId31"/>
    <p:sldId id="910" r:id="rId32"/>
    <p:sldId id="902" r:id="rId33"/>
    <p:sldId id="905" r:id="rId34"/>
    <p:sldId id="912" r:id="rId35"/>
    <p:sldId id="885" r:id="rId36"/>
    <p:sldId id="886" r:id="rId37"/>
    <p:sldId id="887" r:id="rId38"/>
    <p:sldId id="884" r:id="rId39"/>
    <p:sldId id="927" r:id="rId40"/>
    <p:sldId id="929" r:id="rId41"/>
    <p:sldId id="928" r:id="rId42"/>
    <p:sldId id="930" r:id="rId43"/>
    <p:sldId id="931" r:id="rId44"/>
    <p:sldId id="932" r:id="rId45"/>
    <p:sldId id="933" r:id="rId46"/>
    <p:sldId id="934" r:id="rId47"/>
    <p:sldId id="914" r:id="rId48"/>
    <p:sldId id="918" r:id="rId49"/>
    <p:sldId id="915" r:id="rId50"/>
    <p:sldId id="917" r:id="rId51"/>
    <p:sldId id="916" r:id="rId52"/>
    <p:sldId id="919" r:id="rId53"/>
    <p:sldId id="920" r:id="rId54"/>
    <p:sldId id="921" r:id="rId55"/>
    <p:sldId id="924" r:id="rId56"/>
    <p:sldId id="925" r:id="rId57"/>
  </p:sldIdLst>
  <p:sldSz cx="12192000" cy="6858000"/>
  <p:notesSz cx="6858000" cy="9144000"/>
  <p:custDataLst>
    <p:tags r:id="rId5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嘉铭" initials="杨"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145E7"/>
    <a:srgbClr val="1A1649"/>
    <a:srgbClr val="8DAFB1"/>
    <a:srgbClr val="FFCCFF"/>
    <a:srgbClr val="BDD7EE"/>
    <a:srgbClr val="394668"/>
    <a:srgbClr val="8FAADC"/>
    <a:srgbClr val="C9C9C9"/>
    <a:srgbClr val="9DC3E6"/>
    <a:srgbClr val="A9D1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26" autoAdjust="0"/>
    <p:restoredTop sz="90519" autoAdjust="0"/>
  </p:normalViewPr>
  <p:slideViewPr>
    <p:cSldViewPr snapToGrid="0">
      <p:cViewPr varScale="1">
        <p:scale>
          <a:sx n="76" d="100"/>
          <a:sy n="76" d="100"/>
        </p:scale>
        <p:origin x="902" y="8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notesMaster" Target="notesMasters/notesMaster1.xml"/><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gs" Target="tags/tag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s>
</file>

<file path=ppt/media/image1.jpeg>
</file>

<file path=ppt/media/image10.png>
</file>

<file path=ppt/media/image11.png>
</file>

<file path=ppt/media/image12.jpeg>
</file>

<file path=ppt/media/image13.jpeg>
</file>

<file path=ppt/media/image14.jpe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49.png>
</file>

<file path=ppt/media/image5.png>
</file>

<file path=ppt/media/image50.png>
</file>

<file path=ppt/media/image51.png>
</file>

<file path=ppt/media/image52.jpeg>
</file>

<file path=ppt/media/image53.GIF>
</file>

<file path=ppt/media/image54.GIF>
</file>

<file path=ppt/media/image55.GIF>
</file>

<file path=ppt/media/image56.GIF>
</file>

<file path=ppt/media/image57.GIF>
</file>

<file path=ppt/media/image58.GIF>
</file>

<file path=ppt/media/image59.jpeg>
</file>

<file path=ppt/media/image6.png>
</file>

<file path=ppt/media/image60.jpeg>
</file>

<file path=ppt/media/image61.png>
</file>

<file path=ppt/media/image62.png>
</file>

<file path=ppt/media/image63.png>
</file>

<file path=ppt/media/image64.png>
</file>

<file path=ppt/media/image7.png>
</file>

<file path=ppt/media/image8.jpe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DF79B5-1BE2-4FE8-A7B2-ED5D9FCD834E}" type="datetimeFigureOut">
              <a:rPr lang="zh-CN" altLang="en-US" smtClean="0"/>
              <a:t>2023/3/7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37D3FE-8A53-474B-A2E1-BB81872D0D6E}" type="slidenum">
              <a:rPr lang="zh-CN" altLang="en-US" smtClean="0"/>
              <a:t>‹#›</a:t>
            </a:fld>
            <a:endParaRPr lang="zh-CN" altLang="en-US"/>
          </a:p>
        </p:txBody>
      </p:sp>
    </p:spTree>
    <p:extLst>
      <p:ext uri="{BB962C8B-B14F-4D97-AF65-F5344CB8AC3E}">
        <p14:creationId xmlns:p14="http://schemas.microsoft.com/office/powerpoint/2010/main" val="2557113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学会最大化每集的预期累积奖励</a:t>
            </a:r>
          </a:p>
        </p:txBody>
      </p:sp>
      <p:sp>
        <p:nvSpPr>
          <p:cNvPr id="4" name="灯片编号占位符 3"/>
          <p:cNvSpPr>
            <a:spLocks noGrp="1"/>
          </p:cNvSpPr>
          <p:nvPr>
            <p:ph type="sldNum" sz="quarter" idx="10"/>
          </p:nvPr>
        </p:nvSpPr>
        <p:spPr/>
        <p:txBody>
          <a:bodyPr/>
          <a:lstStyle/>
          <a:p>
            <a:fld id="{F71CCA86-EDB4-4A8E-81D1-FD3C4825D266}"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b="1" u="sng" dirty="0">
                <a:solidFill>
                  <a:srgbClr val="0070C0"/>
                </a:solidFill>
                <a:latin typeface="Times New Roman" panose="02020603050405020304" pitchFamily="18" charset="0"/>
                <a:cs typeface="Times New Roman" panose="02020603050405020304" pitchFamily="18" charset="0"/>
              </a:rPr>
              <a:t>https://</a:t>
            </a:r>
            <a:r>
              <a:rPr lang="en" altLang="zh-CN" b="1" u="sng" dirty="0" err="1">
                <a:solidFill>
                  <a:srgbClr val="0070C0"/>
                </a:solidFill>
                <a:latin typeface="Times New Roman" panose="02020603050405020304" pitchFamily="18" charset="0"/>
                <a:cs typeface="Times New Roman" panose="02020603050405020304" pitchFamily="18" charset="0"/>
              </a:rPr>
              <a:t>www.bilibili.com</a:t>
            </a:r>
            <a:r>
              <a:rPr lang="en" altLang="zh-CN" b="1" u="sng" dirty="0">
                <a:solidFill>
                  <a:srgbClr val="0070C0"/>
                </a:solidFill>
                <a:latin typeface="Times New Roman" panose="02020603050405020304" pitchFamily="18" charset="0"/>
                <a:cs typeface="Times New Roman" panose="02020603050405020304" pitchFamily="18" charset="0"/>
              </a:rPr>
              <a:t>/video/BV1rP411A7Kr?t=4.0</a:t>
            </a:r>
            <a:endParaRPr lang="zh-CN" altLang="en-US" b="1" u="sng" dirty="0">
              <a:solidFill>
                <a:srgbClr val="0070C0"/>
              </a:solidFill>
              <a:latin typeface="Times New Roman" panose="02020603050405020304" pitchFamily="18" charset="0"/>
              <a:cs typeface="Times New Roman" panose="02020603050405020304" pitchFamily="18" charset="0"/>
            </a:endParaRPr>
          </a:p>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a:t>
            </a:fld>
            <a:endParaRPr lang="zh-CN" altLang="en-US"/>
          </a:p>
        </p:txBody>
      </p:sp>
    </p:spTree>
    <p:extLst>
      <p:ext uri="{BB962C8B-B14F-4D97-AF65-F5344CB8AC3E}">
        <p14:creationId xmlns:p14="http://schemas.microsoft.com/office/powerpoint/2010/main" val="31486672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34</a:t>
            </a:fld>
            <a:endParaRPr lang="zh-CN" altLang="en-US"/>
          </a:p>
        </p:txBody>
      </p:sp>
    </p:spTree>
    <p:extLst>
      <p:ext uri="{BB962C8B-B14F-4D97-AF65-F5344CB8AC3E}">
        <p14:creationId xmlns:p14="http://schemas.microsoft.com/office/powerpoint/2010/main" val="281360312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35</a:t>
            </a:fld>
            <a:endParaRPr lang="zh-CN" altLang="en-US"/>
          </a:p>
        </p:txBody>
      </p:sp>
    </p:spTree>
    <p:extLst>
      <p:ext uri="{BB962C8B-B14F-4D97-AF65-F5344CB8AC3E}">
        <p14:creationId xmlns:p14="http://schemas.microsoft.com/office/powerpoint/2010/main" val="17025049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36</a:t>
            </a:fld>
            <a:endParaRPr lang="zh-CN" altLang="en-US"/>
          </a:p>
        </p:txBody>
      </p:sp>
    </p:spTree>
    <p:extLst>
      <p:ext uri="{BB962C8B-B14F-4D97-AF65-F5344CB8AC3E}">
        <p14:creationId xmlns:p14="http://schemas.microsoft.com/office/powerpoint/2010/main" val="81922839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37</a:t>
            </a:fld>
            <a:endParaRPr lang="zh-CN" altLang="en-US"/>
          </a:p>
        </p:txBody>
      </p:sp>
    </p:spTree>
    <p:extLst>
      <p:ext uri="{BB962C8B-B14F-4D97-AF65-F5344CB8AC3E}">
        <p14:creationId xmlns:p14="http://schemas.microsoft.com/office/powerpoint/2010/main" val="35512708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38</a:t>
            </a:fld>
            <a:endParaRPr lang="zh-CN" altLang="en-US"/>
          </a:p>
        </p:txBody>
      </p:sp>
    </p:spTree>
    <p:extLst>
      <p:ext uri="{BB962C8B-B14F-4D97-AF65-F5344CB8AC3E}">
        <p14:creationId xmlns:p14="http://schemas.microsoft.com/office/powerpoint/2010/main" val="42181042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39</a:t>
            </a:fld>
            <a:endParaRPr lang="zh-CN" altLang="en-US"/>
          </a:p>
        </p:txBody>
      </p:sp>
    </p:spTree>
    <p:extLst>
      <p:ext uri="{BB962C8B-B14F-4D97-AF65-F5344CB8AC3E}">
        <p14:creationId xmlns:p14="http://schemas.microsoft.com/office/powerpoint/2010/main" val="31802862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40</a:t>
            </a:fld>
            <a:endParaRPr lang="zh-CN" altLang="en-US"/>
          </a:p>
        </p:txBody>
      </p:sp>
    </p:spTree>
    <p:extLst>
      <p:ext uri="{BB962C8B-B14F-4D97-AF65-F5344CB8AC3E}">
        <p14:creationId xmlns:p14="http://schemas.microsoft.com/office/powerpoint/2010/main" val="42425900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i="0" u="none" strike="noStrike" dirty="0">
                <a:solidFill>
                  <a:srgbClr val="4F4F4F"/>
                </a:solidFill>
                <a:effectLst/>
                <a:latin typeface="PingFang SC" panose="020B0400000000000000" pitchFamily="34" charset="-122"/>
                <a:ea typeface="PingFang SC" panose="020B0400000000000000" pitchFamily="34" charset="-122"/>
              </a:rPr>
              <a:t>深度强化学习 </a:t>
            </a:r>
            <a:r>
              <a:rPr lang="en" altLang="zh-CN" b="1" i="0" u="none" strike="noStrike" dirty="0">
                <a:solidFill>
                  <a:srgbClr val="4F4F4F"/>
                </a:solidFill>
                <a:effectLst/>
                <a:latin typeface="PingFang SC" panose="020B0400000000000000" pitchFamily="34" charset="-122"/>
                <a:ea typeface="PingFang SC" panose="020B0400000000000000" pitchFamily="34" charset="-122"/>
              </a:rPr>
              <a:t>DQN</a:t>
            </a: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b="1" i="0" u="none" strike="noStrike" dirty="0">
                <a:solidFill>
                  <a:srgbClr val="4F4F4F"/>
                </a:solidFill>
                <a:effectLst/>
                <a:latin typeface="PingFang SC" panose="020B0400000000000000" pitchFamily="34" charset="-122"/>
                <a:ea typeface="PingFang SC" panose="020B0400000000000000" pitchFamily="34" charset="-122"/>
              </a:rPr>
              <a:t>Policy Gradient(PG)</a:t>
            </a:r>
          </a:p>
          <a:p>
            <a:r>
              <a:rPr lang="en" altLang="zh-CN" b="0" i="0" u="none" strike="noStrike" dirty="0">
                <a:solidFill>
                  <a:srgbClr val="4D4D4D"/>
                </a:solidFill>
                <a:effectLst/>
                <a:latin typeface="-apple-system"/>
              </a:rPr>
              <a:t>PPO</a:t>
            </a:r>
            <a:r>
              <a:rPr lang="zh-CN" altLang="en" b="0" i="0" u="none" strike="noStrike" dirty="0">
                <a:solidFill>
                  <a:srgbClr val="4D4D4D"/>
                </a:solidFill>
                <a:effectLst/>
                <a:latin typeface="-apple-system"/>
              </a:rPr>
              <a:t>，</a:t>
            </a:r>
            <a:r>
              <a:rPr lang="zh-CN" altLang="en-US" b="0" i="0" u="none" strike="noStrike" dirty="0">
                <a:solidFill>
                  <a:srgbClr val="4D4D4D"/>
                </a:solidFill>
                <a:effectLst/>
                <a:latin typeface="-apple-system"/>
              </a:rPr>
              <a:t>这是目前使用最广泛的一种强化学习方法。</a:t>
            </a:r>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41</a:t>
            </a:fld>
            <a:endParaRPr lang="zh-CN" altLang="en-US"/>
          </a:p>
        </p:txBody>
      </p:sp>
    </p:spTree>
    <p:extLst>
      <p:ext uri="{BB962C8B-B14F-4D97-AF65-F5344CB8AC3E}">
        <p14:creationId xmlns:p14="http://schemas.microsoft.com/office/powerpoint/2010/main" val="19082636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42</a:t>
            </a:fld>
            <a:endParaRPr lang="zh-CN" altLang="en-US"/>
          </a:p>
        </p:txBody>
      </p:sp>
    </p:spTree>
    <p:extLst>
      <p:ext uri="{BB962C8B-B14F-4D97-AF65-F5344CB8AC3E}">
        <p14:creationId xmlns:p14="http://schemas.microsoft.com/office/powerpoint/2010/main" val="7784430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43</a:t>
            </a:fld>
            <a:endParaRPr lang="zh-CN" altLang="en-US"/>
          </a:p>
        </p:txBody>
      </p:sp>
    </p:spTree>
    <p:extLst>
      <p:ext uri="{BB962C8B-B14F-4D97-AF65-F5344CB8AC3E}">
        <p14:creationId xmlns:p14="http://schemas.microsoft.com/office/powerpoint/2010/main" val="361393628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44</a:t>
            </a:fld>
            <a:endParaRPr lang="zh-CN" altLang="en-US"/>
          </a:p>
        </p:txBody>
      </p:sp>
    </p:spTree>
    <p:extLst>
      <p:ext uri="{BB962C8B-B14F-4D97-AF65-F5344CB8AC3E}">
        <p14:creationId xmlns:p14="http://schemas.microsoft.com/office/powerpoint/2010/main" val="18560859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45</a:t>
            </a:fld>
            <a:endParaRPr lang="zh-CN" altLang="en-US"/>
          </a:p>
        </p:txBody>
      </p:sp>
    </p:spTree>
    <p:extLst>
      <p:ext uri="{BB962C8B-B14F-4D97-AF65-F5344CB8AC3E}">
        <p14:creationId xmlns:p14="http://schemas.microsoft.com/office/powerpoint/2010/main" val="192831449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46</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47</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48</a:t>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49</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5</a:t>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50</a:t>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lvl="1"/>
            <a:r>
              <a:rPr lang="en-US" altLang="zh-CN" dirty="0">
                <a:latin typeface="Times New Roman" panose="02020603050405020304" pitchFamily="18" charset="0"/>
                <a:ea typeface="微软雅黑" panose="020B0503020204020204" pitchFamily="34" charset="-122"/>
                <a:cs typeface="Times New Roman" panose="02020603050405020304" pitchFamily="18" charset="0"/>
                <a:sym typeface="+mn-ea"/>
              </a:rPr>
              <a:t>。这是强化学习非常成功的应用。遗憾的是，这种方法很快就被不用强化学习的方法超越。尽管如此，这篇论文的思想仍然具有启发意义。</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51</a:t>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lvl="1"/>
            <a:r>
              <a:rPr lang="en-US" altLang="zh-CN" dirty="0">
                <a:latin typeface="Times New Roman" panose="02020603050405020304" pitchFamily="18" charset="0"/>
                <a:ea typeface="微软雅黑" panose="020B0503020204020204" pitchFamily="34" charset="-122"/>
                <a:cs typeface="Times New Roman" panose="02020603050405020304" pitchFamily="18" charset="0"/>
                <a:sym typeface="+mn-ea"/>
              </a:rPr>
              <a:t>。这是强化学习非常成功的应用。遗憾的是，这种方法很快就被不用强化学习的方法超越。尽管如此，这篇论文的思想仍然具有启发意义。</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52</a:t>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1" indent="0" algn="just">
              <a:lnSpc>
                <a:spcPct val="125000"/>
              </a:lnSpc>
              <a:buFont typeface="Wingdings" panose="05000000000000000000" charset="0"/>
              <a:buNone/>
            </a:pPr>
            <a:r>
              <a:rPr lang="zh-CN" altLang="en-US" dirty="0"/>
              <a:t>对于图19.8 中的例子，假如不考虑目的地的热门程度（即附近接单的容易程度），则应该给司机派发上面蓝色目的地的订单，这样可以让司机在较短的时间内取得更高的收入。但是这样其实不利于司机的总收入：在司机到达冷门地点之后，需要等待较长的时间才会有新的订单。假如给司机派发下面热门目的地的订单，司机在完成这笔订单后，立刻就能接到下一笔订单；这样虽然单笔收入低，但是总收入高。对于图19.9 中的例子，很显然应该把订单派送给冷门地点的司机。热门地点的司机得不到这笔订单几乎没有损失，因为在很短的时间之后就会有新的订单。而这笔订单对冷门地点的司机比较重要，如果没有这笔订单，司机还需要空等很久才有下一笔订单。</a:t>
            </a:r>
          </a:p>
        </p:txBody>
      </p:sp>
      <p:sp>
        <p:nvSpPr>
          <p:cNvPr id="4" name="灯片编号占位符 3"/>
          <p:cNvSpPr>
            <a:spLocks noGrp="1"/>
          </p:cNvSpPr>
          <p:nvPr>
            <p:ph type="sldNum" sz="quarter" idx="10"/>
          </p:nvPr>
        </p:nvSpPr>
        <p:spPr/>
        <p:txBody>
          <a:bodyPr/>
          <a:lstStyle/>
          <a:p>
            <a:fld id="{F71CCA86-EDB4-4A8E-81D1-FD3C4825D266}" type="slidenum">
              <a:rPr lang="zh-CN" altLang="en-US" smtClean="0"/>
              <a:t>53</a:t>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dirty="0"/>
              <a:t>https://</a:t>
            </a:r>
            <a:r>
              <a:rPr lang="en" altLang="zh-CN" dirty="0" err="1"/>
              <a:t>www.bilibili.com</a:t>
            </a:r>
            <a:r>
              <a:rPr lang="en" altLang="zh-CN" dirty="0"/>
              <a:t>/video/BV1zK411Q7XA?t=10.1</a:t>
            </a:r>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54</a:t>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55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71CCA86-EDB4-4A8E-81D1-FD3C4825D266}"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D8320B0-FD0C-4BEC-B4C0-C62DE03CACE4}" type="datetime1">
              <a:rPr lang="zh-CN" altLang="en-US" smtClean="0"/>
              <a:t>2023/3/7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r>
              <a:rPr lang="zh-CN" altLang="en-US" dirty="0"/>
              <a:t>第</a:t>
            </a:r>
            <a:fld id="{0D4EF626-F2E7-47E8-A3E5-EAE9C4555C6D}" type="slidenum">
              <a:rPr lang="zh-CN" altLang="en-US" smtClean="0"/>
              <a:t>‹#›</a:t>
            </a:fld>
            <a:r>
              <a:rPr lang="zh-CN" altLang="en-US" dirty="0"/>
              <a:t>页，共</a:t>
            </a:r>
            <a:r>
              <a:rPr lang="en-US" altLang="zh-CN" dirty="0"/>
              <a:t>50</a:t>
            </a:r>
            <a:r>
              <a:rPr lang="zh-CN" altLang="en-US" dirty="0"/>
              <a:t>页</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B81A5194-67BC-43E6-8119-B1D97DA06C9F}" type="datetime1">
              <a:rPr lang="zh-CN" altLang="en-US" smtClean="0"/>
              <a:t>2023/3/7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8A96BA2E-608F-4C66-9D28-6A9F77E8C34B}" type="datetime1">
              <a:rPr lang="zh-CN" altLang="en-US" smtClean="0"/>
              <a:t>2023/3/7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77173ECC-6B14-49CC-9EEC-7D6EEF506E5D}" type="datetime1">
              <a:rPr lang="zh-CN" altLang="en-US" smtClean="0"/>
              <a:t>2023/3/7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r>
              <a:rPr lang="zh-CN" altLang="en-US" dirty="0"/>
              <a:t>第</a:t>
            </a:r>
            <a:fld id="{0D4EF626-F2E7-47E8-A3E5-EAE9C4555C6D}" type="slidenum">
              <a:rPr lang="zh-CN" altLang="en-US" smtClean="0"/>
              <a:t>‹#›</a:t>
            </a:fld>
            <a:r>
              <a:rPr lang="zh-CN" altLang="en-US" dirty="0"/>
              <a:t>页，共</a:t>
            </a:r>
            <a:r>
              <a:rPr lang="en-US" altLang="zh-CN" dirty="0"/>
              <a:t>50</a:t>
            </a:r>
            <a:r>
              <a:rPr lang="zh-CN" altLang="en-US" dirty="0"/>
              <a:t>页</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673980B-1AB3-4BE3-9F3D-184B76B15B8E}" type="datetime1">
              <a:rPr lang="zh-CN" altLang="en-US" smtClean="0"/>
              <a:t>2023/3/7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r>
              <a:rPr lang="zh-CN" altLang="en-US" dirty="0"/>
              <a:t>第</a:t>
            </a:r>
            <a:fld id="{0D4EF626-F2E7-47E8-A3E5-EAE9C4555C6D}" type="slidenum">
              <a:rPr lang="zh-CN" altLang="en-US" smtClean="0"/>
              <a:t>‹#›</a:t>
            </a:fld>
            <a:r>
              <a:rPr lang="zh-CN" altLang="en-US" dirty="0"/>
              <a:t>页，共</a:t>
            </a:r>
            <a:r>
              <a:rPr lang="en-US" altLang="zh-CN" dirty="0"/>
              <a:t>50</a:t>
            </a:r>
            <a:r>
              <a:rPr lang="zh-CN" altLang="en-US" dirty="0"/>
              <a:t>页</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D1791DB1-19BA-438F-AD6E-73C1FE3ED429}" type="datetime1">
              <a:rPr lang="zh-CN" altLang="en-US" smtClean="0"/>
              <a:t>2023/3/7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r>
              <a:rPr lang="zh-CN" altLang="en-US" dirty="0"/>
              <a:t>第</a:t>
            </a:r>
            <a:fld id="{0D4EF626-F2E7-47E8-A3E5-EAE9C4555C6D}" type="slidenum">
              <a:rPr lang="zh-CN" altLang="en-US" smtClean="0"/>
              <a:t>‹#›</a:t>
            </a:fld>
            <a:r>
              <a:rPr lang="zh-CN" altLang="en-US" dirty="0"/>
              <a:t>页，共</a:t>
            </a:r>
            <a:r>
              <a:rPr lang="en-US" altLang="zh-CN" dirty="0"/>
              <a:t>50</a:t>
            </a:r>
            <a:r>
              <a:rPr lang="zh-CN" altLang="en-US" dirty="0"/>
              <a:t>页</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D6363211-15D7-4266-9949-BDC2DE166C7B}" type="datetime1">
              <a:rPr lang="zh-CN" altLang="en-US" smtClean="0"/>
              <a:t>2023/3/7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r>
              <a:rPr lang="zh-CN" altLang="en-US" dirty="0"/>
              <a:t>第</a:t>
            </a:r>
            <a:fld id="{0D4EF626-F2E7-47E8-A3E5-EAE9C4555C6D}" type="slidenum">
              <a:rPr lang="zh-CN" altLang="en-US" smtClean="0"/>
              <a:t>‹#›</a:t>
            </a:fld>
            <a:r>
              <a:rPr lang="zh-CN" altLang="en-US" dirty="0"/>
              <a:t>页，共</a:t>
            </a:r>
            <a:r>
              <a:rPr lang="en-US" altLang="zh-CN" dirty="0"/>
              <a:t>50</a:t>
            </a:r>
            <a:r>
              <a:rPr lang="zh-CN" altLang="en-US" dirty="0"/>
              <a:t>页</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9"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1"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5ABE8598-ED5B-4EF3-BB49-D9896A318265}" type="datetime1">
              <a:rPr lang="zh-CN" altLang="en-US" smtClean="0"/>
              <a:t>2023/3/7</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05A29871-3A55-486D-9A91-3B7CCF39C4D8}" type="datetime1">
              <a:rPr lang="zh-CN" altLang="en-US" smtClean="0"/>
              <a:t>2023/3/7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r>
              <a:rPr lang="zh-CN" altLang="en-US" dirty="0"/>
              <a:t>第</a:t>
            </a:r>
            <a:fld id="{0D4EF626-F2E7-47E8-A3E5-EAE9C4555C6D}" type="slidenum">
              <a:rPr lang="zh-CN" altLang="en-US" smtClean="0"/>
              <a:t>‹#›</a:t>
            </a:fld>
            <a:r>
              <a:rPr lang="zh-CN" altLang="en-US" dirty="0"/>
              <a:t>页，共</a:t>
            </a:r>
            <a:r>
              <a:rPr lang="en-US" altLang="zh-CN" dirty="0"/>
              <a:t>50</a:t>
            </a:r>
            <a:r>
              <a:rPr lang="zh-CN" altLang="en-US" dirty="0"/>
              <a:t>页</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FF16C2-AFD8-46BA-B79E-AB55D249BE1C}" type="datetime1">
              <a:rPr lang="zh-CN" altLang="en-US" smtClean="0"/>
              <a:t>2023/3/7</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r>
              <a:rPr lang="zh-CN" altLang="en-US" dirty="0"/>
              <a:t>第</a:t>
            </a:r>
            <a:fld id="{0D4EF626-F2E7-47E8-A3E5-EAE9C4555C6D}" type="slidenum">
              <a:rPr lang="zh-CN" altLang="en-US" smtClean="0"/>
              <a:t>‹#›</a:t>
            </a:fld>
            <a:r>
              <a:rPr lang="zh-CN" altLang="en-US" dirty="0"/>
              <a:t>页，共</a:t>
            </a:r>
            <a:r>
              <a:rPr lang="en-US" altLang="zh-CN" dirty="0"/>
              <a:t>50</a:t>
            </a:r>
            <a:r>
              <a:rPr lang="zh-CN" altLang="en-US" dirty="0"/>
              <a:t>页</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EED3A4AA-573C-4719-89F6-476494DE0F8D}" type="datetime1">
              <a:rPr lang="zh-CN" altLang="en-US" smtClean="0"/>
              <a:t>2023/3/7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F910D08-6940-47A1-B97C-3CB2C8D37F76}" type="datetime1">
              <a:rPr lang="zh-CN" altLang="en-US" smtClean="0"/>
              <a:t>2023/3/7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r>
              <a:rPr lang="zh-CN" altLang="en-US" dirty="0"/>
              <a:t>第</a:t>
            </a:r>
            <a:fld id="{0D4EF626-F2E7-47E8-A3E5-EAE9C4555C6D}" type="slidenum">
              <a:rPr lang="zh-CN" altLang="en-US" smtClean="0"/>
              <a:t>‹#›</a:t>
            </a:fld>
            <a:r>
              <a:rPr lang="zh-CN" altLang="en-US" dirty="0"/>
              <a:t>页，共</a:t>
            </a:r>
            <a:r>
              <a:rPr lang="en-US" altLang="zh-CN" dirty="0"/>
              <a:t>50</a:t>
            </a:r>
            <a:r>
              <a:rPr lang="zh-CN" altLang="en-US" dirty="0"/>
              <a:t>页</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1C4049D-73FA-4810-A107-D0E39093CBEF}" type="datetime1">
              <a:rPr lang="zh-CN" altLang="en-US" smtClean="0"/>
              <a:t>2023/3/7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24DB249-551E-4DD7-A184-443F3E287A7A}" type="datetime1">
              <a:rPr lang="zh-CN" altLang="en-US" smtClean="0"/>
              <a:t>2023/3/7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F9ED509E-499D-4065-883D-EFFC9EC1173D}" type="datetime1">
              <a:rPr lang="zh-CN" altLang="en-US" smtClean="0"/>
              <a:t>2023/3/7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D4EF626-F2E7-47E8-A3E5-EAE9C4555C6D}"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spd="slow" advClick="0" advTm="300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A5124458-3696-424B-94E5-721F571C486B}" type="datetime1">
              <a:rPr lang="zh-CN" altLang="en-US" smtClean="0"/>
              <a:t>2023/3/7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9F8AD39C-4028-4178-AEF8-587109B605E8}" type="datetime1">
              <a:rPr lang="zh-CN" altLang="en-US" smtClean="0"/>
              <a:t>2023/3/7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9064F7FC-80B4-491A-9223-88670FE35849}" type="datetime1">
              <a:rPr lang="zh-CN" altLang="en-US" smtClean="0"/>
              <a:t>2023/3/7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D84965C-8B2E-4A28-A5E5-17F6570E3C73}" type="datetime1">
              <a:rPr lang="zh-CN" altLang="en-US" smtClean="0"/>
              <a:t>2023/3/7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545C8F-8D9F-4BBD-81D9-DAA993B0B221}" type="datetime1">
              <a:rPr lang="zh-CN" altLang="en-US" smtClean="0"/>
              <a:t>2023/3/7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F8913D-7F59-4E2A-A95F-2065B3868B51}" type="datetime1">
              <a:rPr lang="zh-CN" altLang="en-US" smtClean="0"/>
              <a:t>2023/3/7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DBFE103-9464-432D-A556-38A0098ADFB5}" type="datetime1">
              <a:rPr lang="zh-CN" altLang="en-US" smtClean="0"/>
              <a:t>2023/3/7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24C5761-46A8-4841-BDA5-571D1646624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E7DC1F-037A-4DAA-8FA0-FC0C0DB8E928}" type="datetime1">
              <a:rPr lang="zh-CN" altLang="en-US" smtClean="0"/>
              <a:t>2023/3/7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olidFill>
                <a:latin typeface="微软雅黑" panose="020B0503020204020204" pitchFamily="34" charset="-122"/>
                <a:ea typeface="微软雅黑" panose="020B0503020204020204" pitchFamily="34" charset="-122"/>
              </a:defRPr>
            </a:lvl1pPr>
          </a:lstStyle>
          <a:p>
            <a:r>
              <a:rPr lang="zh-CN" altLang="en-US" dirty="0"/>
              <a:t>第</a:t>
            </a:r>
            <a:fld id="{0D4EF626-F2E7-47E8-A3E5-EAE9C4555C6D}" type="slidenum">
              <a:rPr lang="zh-CN" altLang="en-US" smtClean="0"/>
              <a:t>‹#›</a:t>
            </a:fld>
            <a:r>
              <a:rPr lang="zh-CN" altLang="en-US" dirty="0"/>
              <a:t>页，共</a:t>
            </a:r>
            <a:r>
              <a:rPr lang="en-US" altLang="zh-CN" dirty="0"/>
              <a:t>50</a:t>
            </a:r>
            <a:r>
              <a:rPr lang="zh-CN" altLang="en-US" dirty="0"/>
              <a:t>页</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27F250-1FDE-4661-833E-83C29D43809E}" type="datetime1">
              <a:rPr lang="zh-CN" altLang="en-US" smtClean="0"/>
              <a:t>2023/3/7</a:t>
            </a:fld>
            <a:endParaRPr lang="zh-CN"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b="0">
                <a:solidFill>
                  <a:schemeClr val="tx1"/>
                </a:solidFill>
                <a:latin typeface="微软雅黑" panose="020B0503020204020204" pitchFamily="34" charset="-122"/>
                <a:ea typeface="微软雅黑" panose="020B0503020204020204" pitchFamily="34" charset="-122"/>
              </a:defRPr>
            </a:lvl1pPr>
          </a:lstStyle>
          <a:p>
            <a:r>
              <a:rPr lang="zh-CN" altLang="en-US" dirty="0"/>
              <a:t>第</a:t>
            </a:r>
            <a:fld id="{0D4EF626-F2E7-47E8-A3E5-EAE9C4555C6D}" type="slidenum">
              <a:rPr lang="zh-CN" altLang="en-US" smtClean="0"/>
              <a:t>‹#›</a:t>
            </a:fld>
            <a:r>
              <a:rPr lang="zh-CN" altLang="en-US" dirty="0"/>
              <a:t>页，共</a:t>
            </a:r>
            <a:r>
              <a:rPr lang="en-US" altLang="zh-CN" dirty="0"/>
              <a:t>50</a:t>
            </a:r>
            <a:r>
              <a:rPr lang="zh-CN" altLang="en-US" dirty="0"/>
              <a:t>页</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7" Type="http://schemas.openxmlformats.org/officeDocument/2006/relationships/image" Target="../media/image15.png"/><Relationship Id="rId2" Type="http://schemas.openxmlformats.org/officeDocument/2006/relationships/slideLayout" Target="../slideLayouts/slideLayout13.xml"/><Relationship Id="rId1" Type="http://schemas.openxmlformats.org/officeDocument/2006/relationships/tags" Target="../tags/tag11.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notesSlide" Target="../notesSlides/notesSlide11.xml"/><Relationship Id="rId7" Type="http://schemas.openxmlformats.org/officeDocument/2006/relationships/image" Target="../media/image15.png"/><Relationship Id="rId12" Type="http://schemas.openxmlformats.org/officeDocument/2006/relationships/image" Target="../media/image21.png"/><Relationship Id="rId2" Type="http://schemas.openxmlformats.org/officeDocument/2006/relationships/slideLayout" Target="../slideLayouts/slideLayout13.xml"/><Relationship Id="rId1" Type="http://schemas.openxmlformats.org/officeDocument/2006/relationships/tags" Target="../tags/tag12.xml"/><Relationship Id="rId6" Type="http://schemas.openxmlformats.org/officeDocument/2006/relationships/image" Target="../media/image14.jpeg"/><Relationship Id="rId11" Type="http://schemas.openxmlformats.org/officeDocument/2006/relationships/image" Target="../media/image20.png"/><Relationship Id="rId5" Type="http://schemas.openxmlformats.org/officeDocument/2006/relationships/image" Target="../media/image13.jpeg"/><Relationship Id="rId10" Type="http://schemas.openxmlformats.org/officeDocument/2006/relationships/image" Target="../media/image19.png"/><Relationship Id="rId4" Type="http://schemas.openxmlformats.org/officeDocument/2006/relationships/image" Target="../media/image12.jpeg"/><Relationship Id="rId9" Type="http://schemas.openxmlformats.org/officeDocument/2006/relationships/image" Target="../media/image17.jpeg"/></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notesSlide" Target="../notesSlides/notesSlide12.xml"/><Relationship Id="rId7" Type="http://schemas.openxmlformats.org/officeDocument/2006/relationships/image" Target="../media/image19.png"/><Relationship Id="rId2" Type="http://schemas.openxmlformats.org/officeDocument/2006/relationships/slideLayout" Target="../slideLayouts/slideLayout13.xml"/><Relationship Id="rId1" Type="http://schemas.openxmlformats.org/officeDocument/2006/relationships/tags" Target="../tags/tag13.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22.png"/><Relationship Id="rId9"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3.xml"/><Relationship Id="rId1" Type="http://schemas.openxmlformats.org/officeDocument/2006/relationships/tags" Target="../tags/tag14.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tags" Target="../tags/tag15.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notesSlide" Target="../notesSlides/notesSlide15.xml"/><Relationship Id="rId7" Type="http://schemas.openxmlformats.org/officeDocument/2006/relationships/image" Target="../media/image20.png"/><Relationship Id="rId2" Type="http://schemas.openxmlformats.org/officeDocument/2006/relationships/slideLayout" Target="../slideLayouts/slideLayout13.xml"/><Relationship Id="rId1" Type="http://schemas.openxmlformats.org/officeDocument/2006/relationships/tags" Target="../tags/tag16.xml"/><Relationship Id="rId6" Type="http://schemas.openxmlformats.org/officeDocument/2006/relationships/image" Target="../media/image19.png"/><Relationship Id="rId5" Type="http://schemas.openxmlformats.org/officeDocument/2006/relationships/image" Target="../media/image17.jpeg"/><Relationship Id="rId4" Type="http://schemas.openxmlformats.org/officeDocument/2006/relationships/image" Target="../media/image16.jpeg"/><Relationship Id="rId9"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3.xml"/><Relationship Id="rId1" Type="http://schemas.openxmlformats.org/officeDocument/2006/relationships/tags" Target="../tags/tag17.xml"/><Relationship Id="rId5" Type="http://schemas.openxmlformats.org/officeDocument/2006/relationships/image" Target="../media/image26.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3.xml"/><Relationship Id="rId1" Type="http://schemas.openxmlformats.org/officeDocument/2006/relationships/tags" Target="../tags/tag18.xml"/><Relationship Id="rId4" Type="http://schemas.openxmlformats.org/officeDocument/2006/relationships/image" Target="../media/image27.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3.xml"/><Relationship Id="rId1" Type="http://schemas.openxmlformats.org/officeDocument/2006/relationships/tags" Target="../tags/tag19.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3.xml"/><Relationship Id="rId1" Type="http://schemas.openxmlformats.org/officeDocument/2006/relationships/tags" Target="../tags/tag20.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3.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3.xml"/><Relationship Id="rId1" Type="http://schemas.openxmlformats.org/officeDocument/2006/relationships/tags" Target="../tags/tag21.xml"/><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3.xml"/><Relationship Id="rId1" Type="http://schemas.openxmlformats.org/officeDocument/2006/relationships/tags" Target="../tags/tag22.xml"/><Relationship Id="rId5" Type="http://schemas.openxmlformats.org/officeDocument/2006/relationships/image" Target="../media/image32.png"/><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tags" Target="../tags/tag23.xml"/><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3.xml"/><Relationship Id="rId1" Type="http://schemas.openxmlformats.org/officeDocument/2006/relationships/tags" Target="../tags/tag24.xml"/><Relationship Id="rId5" Type="http://schemas.openxmlformats.org/officeDocument/2006/relationships/image" Target="../media/image35.png"/><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3.xml"/><Relationship Id="rId1" Type="http://schemas.openxmlformats.org/officeDocument/2006/relationships/tags" Target="../tags/tag25.xml"/><Relationship Id="rId5" Type="http://schemas.openxmlformats.org/officeDocument/2006/relationships/image" Target="../media/image36.png"/><Relationship Id="rId4" Type="http://schemas.openxmlformats.org/officeDocument/2006/relationships/image" Target="../media/image35.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tags" Target="../tags/tag26.xml"/><Relationship Id="rId4" Type="http://schemas.openxmlformats.org/officeDocument/2006/relationships/image" Target="../media/image37.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3.xml"/><Relationship Id="rId1" Type="http://schemas.openxmlformats.org/officeDocument/2006/relationships/tags" Target="../tags/tag27.xml"/><Relationship Id="rId4" Type="http://schemas.openxmlformats.org/officeDocument/2006/relationships/image" Target="../media/image38.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3.xml"/><Relationship Id="rId1" Type="http://schemas.openxmlformats.org/officeDocument/2006/relationships/tags" Target="../tags/tag28.xml"/><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3.xml"/><Relationship Id="rId1" Type="http://schemas.openxmlformats.org/officeDocument/2006/relationships/tags" Target="../tags/tag29.xml"/><Relationship Id="rId4" Type="http://schemas.openxmlformats.org/officeDocument/2006/relationships/image" Target="../media/image39.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3.xml"/><Relationship Id="rId1" Type="http://schemas.openxmlformats.org/officeDocument/2006/relationships/tags" Target="../tags/tag30.xml"/><Relationship Id="rId4" Type="http://schemas.openxmlformats.org/officeDocument/2006/relationships/image" Target="../media/image40.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hyperlink" Target="https://www.bilibili.com/video/BV1rP411A7Kr?t=4.0" TargetMode="Externa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3.xml"/><Relationship Id="rId1" Type="http://schemas.openxmlformats.org/officeDocument/2006/relationships/tags" Target="../tags/tag31.xml"/><Relationship Id="rId4" Type="http://schemas.openxmlformats.org/officeDocument/2006/relationships/image" Target="../media/image41.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3.xml"/><Relationship Id="rId1" Type="http://schemas.openxmlformats.org/officeDocument/2006/relationships/tags" Target="../tags/tag32.xml"/><Relationship Id="rId5" Type="http://schemas.openxmlformats.org/officeDocument/2006/relationships/image" Target="../media/image35.png"/><Relationship Id="rId4" Type="http://schemas.openxmlformats.org/officeDocument/2006/relationships/image" Target="../media/image34.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3.xml"/><Relationship Id="rId1" Type="http://schemas.openxmlformats.org/officeDocument/2006/relationships/tags" Target="../tags/tag33.xml"/><Relationship Id="rId4" Type="http://schemas.openxmlformats.org/officeDocument/2006/relationships/image" Target="../media/image42.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3.xml"/><Relationship Id="rId1" Type="http://schemas.openxmlformats.org/officeDocument/2006/relationships/tags" Target="../tags/tag34.xml"/><Relationship Id="rId4" Type="http://schemas.openxmlformats.org/officeDocument/2006/relationships/image" Target="../media/image43.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3.xml"/><Relationship Id="rId1" Type="http://schemas.openxmlformats.org/officeDocument/2006/relationships/tags" Target="../tags/tag35.xml"/><Relationship Id="rId4" Type="http://schemas.openxmlformats.org/officeDocument/2006/relationships/image" Target="../media/image44.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3.xml"/><Relationship Id="rId1" Type="http://schemas.openxmlformats.org/officeDocument/2006/relationships/tags" Target="../tags/tag36.xml"/><Relationship Id="rId4" Type="http://schemas.openxmlformats.org/officeDocument/2006/relationships/image" Target="../media/image44.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3.xml"/><Relationship Id="rId1" Type="http://schemas.openxmlformats.org/officeDocument/2006/relationships/tags" Target="../tags/tag37.xml"/><Relationship Id="rId4" Type="http://schemas.openxmlformats.org/officeDocument/2006/relationships/image" Target="../media/image44.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3.xml"/><Relationship Id="rId1" Type="http://schemas.openxmlformats.org/officeDocument/2006/relationships/tags" Target="../tags/tag38.xml"/><Relationship Id="rId4" Type="http://schemas.openxmlformats.org/officeDocument/2006/relationships/image" Target="../media/image45.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3.xml"/><Relationship Id="rId1" Type="http://schemas.openxmlformats.org/officeDocument/2006/relationships/tags" Target="../tags/tag39.xml"/><Relationship Id="rId4" Type="http://schemas.openxmlformats.org/officeDocument/2006/relationships/image" Target="../media/image46.jpe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3.xml"/><Relationship Id="rId1" Type="http://schemas.openxmlformats.org/officeDocument/2006/relationships/tags" Target="../tags/tag40.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ags" Target="../tags/tag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3.xml"/><Relationship Id="rId1" Type="http://schemas.openxmlformats.org/officeDocument/2006/relationships/tags" Target="../tags/tag41.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3.xml"/><Relationship Id="rId1" Type="http://schemas.openxmlformats.org/officeDocument/2006/relationships/tags" Target="../tags/tag42.xml"/><Relationship Id="rId4" Type="http://schemas.openxmlformats.org/officeDocument/2006/relationships/image" Target="../media/image47.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13.xml"/><Relationship Id="rId1" Type="http://schemas.openxmlformats.org/officeDocument/2006/relationships/tags" Target="../tags/tag43.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3.xml"/><Relationship Id="rId1" Type="http://schemas.openxmlformats.org/officeDocument/2006/relationships/tags" Target="../tags/tag44.xml"/><Relationship Id="rId5" Type="http://schemas.openxmlformats.org/officeDocument/2006/relationships/image" Target="../media/image49.png"/><Relationship Id="rId4" Type="http://schemas.openxmlformats.org/officeDocument/2006/relationships/image" Target="../media/image48.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3.xml"/><Relationship Id="rId1" Type="http://schemas.openxmlformats.org/officeDocument/2006/relationships/tags" Target="../tags/tag45.xml"/><Relationship Id="rId5" Type="http://schemas.openxmlformats.org/officeDocument/2006/relationships/image" Target="../media/image51.png"/><Relationship Id="rId4" Type="http://schemas.openxmlformats.org/officeDocument/2006/relationships/image" Target="../media/image50.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3.xml"/><Relationship Id="rId1" Type="http://schemas.openxmlformats.org/officeDocument/2006/relationships/tags" Target="../tags/tag46.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2.xml"/><Relationship Id="rId1" Type="http://schemas.openxmlformats.org/officeDocument/2006/relationships/tags" Target="../tags/tag47.xml"/><Relationship Id="rId5" Type="http://schemas.openxmlformats.org/officeDocument/2006/relationships/image" Target="../media/image2.png"/><Relationship Id="rId4" Type="http://schemas.openxmlformats.org/officeDocument/2006/relationships/image" Target="../media/image1.jpe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13.xml"/><Relationship Id="rId1" Type="http://schemas.openxmlformats.org/officeDocument/2006/relationships/tags" Target="../tags/tag48.xml"/><Relationship Id="rId5" Type="http://schemas.openxmlformats.org/officeDocument/2006/relationships/image" Target="../media/image53.GIF"/><Relationship Id="rId4" Type="http://schemas.openxmlformats.org/officeDocument/2006/relationships/image" Target="../media/image52.jpe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13.xml"/><Relationship Id="rId1" Type="http://schemas.openxmlformats.org/officeDocument/2006/relationships/tags" Target="../tags/tag49.xml"/><Relationship Id="rId5" Type="http://schemas.openxmlformats.org/officeDocument/2006/relationships/image" Target="../media/image55.GIF"/><Relationship Id="rId4" Type="http://schemas.openxmlformats.org/officeDocument/2006/relationships/image" Target="../media/image54.GIF"/></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13.xml"/><Relationship Id="rId1" Type="http://schemas.openxmlformats.org/officeDocument/2006/relationships/tags" Target="../tags/tag50.xml"/><Relationship Id="rId4" Type="http://schemas.openxmlformats.org/officeDocument/2006/relationships/image" Target="../media/image56.GI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tags" Target="../tags/tag6.xml"/><Relationship Id="rId5" Type="http://schemas.openxmlformats.org/officeDocument/2006/relationships/image" Target="../media/image6.pn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13.xml"/><Relationship Id="rId1" Type="http://schemas.openxmlformats.org/officeDocument/2006/relationships/tags" Target="../tags/tag51.xml"/><Relationship Id="rId5" Type="http://schemas.openxmlformats.org/officeDocument/2006/relationships/image" Target="../media/image58.GIF"/><Relationship Id="rId4" Type="http://schemas.openxmlformats.org/officeDocument/2006/relationships/image" Target="../media/image57.GIF"/></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13.xml"/><Relationship Id="rId1" Type="http://schemas.openxmlformats.org/officeDocument/2006/relationships/tags" Target="../tags/tag52.xml"/><Relationship Id="rId4" Type="http://schemas.openxmlformats.org/officeDocument/2006/relationships/image" Target="../media/image59.jpe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13.xml"/><Relationship Id="rId1" Type="http://schemas.openxmlformats.org/officeDocument/2006/relationships/tags" Target="../tags/tag53.xml"/><Relationship Id="rId4" Type="http://schemas.openxmlformats.org/officeDocument/2006/relationships/image" Target="../media/image60.jpe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13.xml"/><Relationship Id="rId1" Type="http://schemas.openxmlformats.org/officeDocument/2006/relationships/tags" Target="../tags/tag54.xml"/><Relationship Id="rId5" Type="http://schemas.openxmlformats.org/officeDocument/2006/relationships/image" Target="../media/image62.png"/><Relationship Id="rId4" Type="http://schemas.openxmlformats.org/officeDocument/2006/relationships/image" Target="../media/image61.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13.xml"/><Relationship Id="rId1" Type="http://schemas.openxmlformats.org/officeDocument/2006/relationships/tags" Target="../tags/tag55.xml"/><Relationship Id="rId5" Type="http://schemas.openxmlformats.org/officeDocument/2006/relationships/image" Target="../media/image63.png"/><Relationship Id="rId4" Type="http://schemas.openxmlformats.org/officeDocument/2006/relationships/hyperlink" Target="https://www.bilibili.com/video/BV1zK411Q7XA?t=10.1" TargetMode="Externa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13.xml"/><Relationship Id="rId1" Type="http://schemas.openxmlformats.org/officeDocument/2006/relationships/tags" Target="../tags/tag56.xml"/><Relationship Id="rId4" Type="http://schemas.openxmlformats.org/officeDocument/2006/relationships/image" Target="../media/image6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7.xml"/><Relationship Id="rId5" Type="http://schemas.openxmlformats.org/officeDocument/2006/relationships/image" Target="../media/image2.png"/><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tags" Target="../tags/tag8.xml"/><Relationship Id="rId5" Type="http://schemas.openxmlformats.org/officeDocument/2006/relationships/image" Target="../media/image8.jpe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tags" Target="../tags/tag9.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video" Target="../media/media1.mov"/><Relationship Id="rId7" Type="http://schemas.openxmlformats.org/officeDocument/2006/relationships/image" Target="../media/image11.png"/><Relationship Id="rId2" Type="http://schemas.microsoft.com/office/2007/relationships/media" Target="../media/media1.mov"/><Relationship Id="rId1" Type="http://schemas.openxmlformats.org/officeDocument/2006/relationships/tags" Target="../tags/tag10.xml"/><Relationship Id="rId6" Type="http://schemas.openxmlformats.org/officeDocument/2006/relationships/image" Target="../media/image10.png"/><Relationship Id="rId5" Type="http://schemas.openxmlformats.org/officeDocument/2006/relationships/notesSlide" Target="../notesSlides/notesSlide9.xml"/><Relationship Id="rId4"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9685" y="0"/>
            <a:ext cx="12192000" cy="6858000"/>
            <a:chOff x="-31" y="0"/>
            <a:chExt cx="19200" cy="10800"/>
          </a:xfrm>
        </p:grpSpPr>
        <p:pic>
          <p:nvPicPr>
            <p:cNvPr id="108" name="图片 107"/>
            <p:cNvPicPr/>
            <p:nvPr/>
          </p:nvPicPr>
          <p:blipFill>
            <a:blip r:embed="rId4"/>
            <a:stretch>
              <a:fillRect/>
            </a:stretch>
          </p:blipFill>
          <p:spPr>
            <a:xfrm>
              <a:off x="-31" y="0"/>
              <a:ext cx="19200" cy="10800"/>
            </a:xfrm>
            <a:prstGeom prst="rect">
              <a:avLst/>
            </a:prstGeom>
            <a:noFill/>
            <a:ln w="9525">
              <a:noFill/>
            </a:ln>
          </p:spPr>
        </p:pic>
        <p:sp>
          <p:nvSpPr>
            <p:cNvPr id="5" name="矩形 4"/>
            <p:cNvSpPr/>
            <p:nvPr/>
          </p:nvSpPr>
          <p:spPr>
            <a:xfrm>
              <a:off x="1757" y="3851"/>
              <a:ext cx="7666" cy="3154"/>
            </a:xfrm>
            <a:prstGeom prst="rect">
              <a:avLst/>
            </a:prstGeom>
            <a:solidFill>
              <a:srgbClr val="1A1649"/>
            </a:solidFill>
            <a:ln>
              <a:solidFill>
                <a:srgbClr val="1A16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3" name="副标题 2"/>
          <p:cNvSpPr>
            <a:spLocks noGrp="1"/>
          </p:cNvSpPr>
          <p:nvPr>
            <p:ph type="subTitle" idx="1"/>
          </p:nvPr>
        </p:nvSpPr>
        <p:spPr>
          <a:xfrm>
            <a:off x="878840" y="4523495"/>
            <a:ext cx="5468175" cy="2197529"/>
          </a:xfrm>
        </p:spPr>
        <p:txBody>
          <a:bodyPr>
            <a:normAutofit fontScale="92500" lnSpcReduction="10000"/>
          </a:bodyPr>
          <a:lstStyle/>
          <a:p>
            <a:pPr algn="l">
              <a:lnSpc>
                <a:spcPct val="150000"/>
              </a:lnSpc>
            </a:pPr>
            <a:r>
              <a:rPr lang="zh-CN" altLang="en-US" sz="21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汤臣薇</a:t>
            </a:r>
            <a:endParaRPr lang="en-US" altLang="zh-CN" sz="21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algn="l">
              <a:lnSpc>
                <a:spcPct val="150000"/>
              </a:lnSpc>
            </a:pPr>
            <a:r>
              <a:rPr lang="en-US" altLang="zh-CN" sz="21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tangchenwei@scu.edu.cn</a:t>
            </a:r>
          </a:p>
          <a:p>
            <a:pPr algn="l">
              <a:lnSpc>
                <a:spcPct val="150000"/>
              </a:lnSpc>
            </a:pPr>
            <a:r>
              <a:rPr lang="zh-CN" altLang="en-US"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四川大学计算机学院（软件学院）</a:t>
            </a:r>
            <a:endParaRPr lang="en-US" altLang="zh-CN"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algn="l">
              <a:lnSpc>
                <a:spcPct val="150000"/>
              </a:lnSpc>
            </a:pPr>
            <a:r>
              <a:rPr lang="zh-CN" altLang="en-US"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数据智能与计算艺术实验室</a:t>
            </a:r>
          </a:p>
        </p:txBody>
      </p:sp>
      <p:sp>
        <p:nvSpPr>
          <p:cNvPr id="4" name="文本框 3"/>
          <p:cNvSpPr txBox="1"/>
          <p:nvPr/>
        </p:nvSpPr>
        <p:spPr>
          <a:xfrm>
            <a:off x="617759" y="275143"/>
            <a:ext cx="3944620" cy="460375"/>
          </a:xfrm>
          <a:prstGeom prst="rect">
            <a:avLst/>
          </a:prstGeom>
          <a:noFill/>
        </p:spPr>
        <p:txBody>
          <a:bodyPr wrap="none" rtlCol="0">
            <a:spAutoFit/>
          </a:bodyPr>
          <a:lstStyle/>
          <a:p>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深度强化学习</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》2023</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课程</a:t>
            </a:r>
          </a:p>
        </p:txBody>
      </p:sp>
      <p:sp>
        <p:nvSpPr>
          <p:cNvPr id="2" name="标题 1"/>
          <p:cNvSpPr>
            <a:spLocks noGrp="1"/>
          </p:cNvSpPr>
          <p:nvPr>
            <p:ph type="ctrTitle"/>
          </p:nvPr>
        </p:nvSpPr>
        <p:spPr>
          <a:xfrm>
            <a:off x="878840" y="1316990"/>
            <a:ext cx="5277485" cy="2794000"/>
          </a:xfrm>
        </p:spPr>
        <p:txBody>
          <a:bodyPr>
            <a:noAutofit/>
          </a:bodyPr>
          <a:lstStyle/>
          <a:p>
            <a:pPr algn="l">
              <a:lnSpc>
                <a:spcPct val="100000"/>
              </a:lnSpc>
              <a:spcBef>
                <a:spcPts val="0"/>
              </a:spcBef>
              <a:spcAft>
                <a:spcPts val="0"/>
              </a:spcAft>
            </a:pPr>
            <a:r>
              <a:rPr lang="en-US" altLang="zh-CN"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Deep Reinforcement Learning</a:t>
            </a:r>
          </a:p>
        </p:txBody>
      </p:sp>
      <p:pic>
        <p:nvPicPr>
          <p:cNvPr id="8" name="图片 7"/>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灯片编号占位符 9"/>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1</a:t>
            </a:fld>
            <a:endParaRPr lang="zh-CN" altLang="en-US" dirty="0">
              <a:latin typeface="Times New Roman" panose="02020603050405020304" pitchFamily="18" charset="0"/>
              <a:cs typeface="Times New Roman" panose="02020603050405020304" pitchFamily="18" charset="0"/>
            </a:endParaRPr>
          </a:p>
        </p:txBody>
      </p:sp>
      <p:cxnSp>
        <p:nvCxnSpPr>
          <p:cNvPr id="9" name="直接连接符 8"/>
          <p:cNvCxnSpPr/>
          <p:nvPr/>
        </p:nvCxnSpPr>
        <p:spPr>
          <a:xfrm>
            <a:off x="878840" y="4263390"/>
            <a:ext cx="5385435" cy="0"/>
          </a:xfrm>
          <a:prstGeom prst="line">
            <a:avLst/>
          </a:prstGeom>
          <a:ln w="19050">
            <a:solidFill>
              <a:srgbClr val="E145E7"/>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17759" y="276413"/>
            <a:ext cx="3944620" cy="460375"/>
          </a:xfrm>
          <a:prstGeom prst="rect">
            <a:avLst/>
          </a:prstGeom>
          <a:noFill/>
        </p:spPr>
        <p:txBody>
          <a:bodyPr wrap="none" rtlCol="0">
            <a:spAutoFit/>
          </a:bodyPr>
          <a:lstStyle/>
          <a:p>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深度强化学习</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》2023</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课程</a:t>
            </a:r>
          </a:p>
        </p:txBody>
      </p:sp>
      <p:sp>
        <p:nvSpPr>
          <p:cNvPr id="12" name="标题 1"/>
          <p:cNvSpPr>
            <a:spLocks noGrp="1"/>
          </p:cNvSpPr>
          <p:nvPr/>
        </p:nvSpPr>
        <p:spPr>
          <a:xfrm>
            <a:off x="878840" y="1318260"/>
            <a:ext cx="5277485" cy="279400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Bef>
                <a:spcPts val="0"/>
              </a:spcBef>
              <a:spcAft>
                <a:spcPts val="0"/>
              </a:spcAft>
            </a:pPr>
            <a:r>
              <a:rPr lang="en-US" altLang="zh-CN"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Deep Reinforcement Learning</a:t>
            </a:r>
          </a:p>
        </p:txBody>
      </p:sp>
      <p:cxnSp>
        <p:nvCxnSpPr>
          <p:cNvPr id="13" name="直接连接符 12"/>
          <p:cNvCxnSpPr/>
          <p:nvPr/>
        </p:nvCxnSpPr>
        <p:spPr>
          <a:xfrm>
            <a:off x="878840" y="4264660"/>
            <a:ext cx="5385435" cy="0"/>
          </a:xfrm>
          <a:prstGeom prst="line">
            <a:avLst/>
          </a:prstGeom>
          <a:ln w="28575">
            <a:solidFill>
              <a:srgbClr val="E145E7"/>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a:xfrm>
            <a:off x="8610600" y="6190617"/>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10</a:t>
            </a:fld>
            <a:endParaRPr lang="zh-CN" altLang="en-US">
              <a:latin typeface="Times New Roman" panose="02020603050405020304" pitchFamily="18" charset="0"/>
              <a:cs typeface="Times New Roman" panose="02020603050405020304" pitchFamily="18" charset="0"/>
            </a:endParaRPr>
          </a:p>
        </p:txBody>
      </p:sp>
      <p:sp>
        <p:nvSpPr>
          <p:cNvPr id="3" name="文本框 2"/>
          <p:cNvSpPr txBox="1"/>
          <p:nvPr/>
        </p:nvSpPr>
        <p:spPr>
          <a:xfrm>
            <a:off x="1550235" y="6194996"/>
            <a:ext cx="2272610" cy="461665"/>
          </a:xfrm>
          <a:prstGeom prst="rect">
            <a:avLst/>
          </a:prstGeom>
          <a:noFill/>
        </p:spPr>
        <p:txBody>
          <a:bodyPr wrap="none" rtlCol="0">
            <a:spAutoFit/>
          </a:bodyPr>
          <a:lstStyle/>
          <a:p>
            <a:pPr>
              <a:buClr>
                <a:srgbClr val="FF0000"/>
              </a:buClr>
            </a:pPr>
            <a:r>
              <a:rPr lang="en-US" altLang="zh-CN" sz="2400" b="1" dirty="0">
                <a:latin typeface="Times New Roman" panose="02020603050405020304" pitchFamily="18" charset="0"/>
                <a:cs typeface="Times New Roman" panose="02020603050405020304" pitchFamily="18" charset="0"/>
              </a:rPr>
              <a:t>Game Breakout</a:t>
            </a:r>
            <a:endParaRPr lang="zh-CN" altLang="en-US" sz="2400" b="1" dirty="0">
              <a:latin typeface="Times New Roman" panose="02020603050405020304" pitchFamily="18" charset="0"/>
              <a:cs typeface="Times New Roman" panose="02020603050405020304" pitchFamily="18" charset="0"/>
            </a:endParaRPr>
          </a:p>
        </p:txBody>
      </p:sp>
      <p:grpSp>
        <p:nvGrpSpPr>
          <p:cNvPr id="1050" name="组合 1049"/>
          <p:cNvGrpSpPr/>
          <p:nvPr/>
        </p:nvGrpSpPr>
        <p:grpSpPr>
          <a:xfrm>
            <a:off x="707633" y="1804516"/>
            <a:ext cx="4033993" cy="4329041"/>
            <a:chOff x="260195" y="2125245"/>
            <a:chExt cx="4204372" cy="4511882"/>
          </a:xfrm>
        </p:grpSpPr>
        <p:sp>
          <p:nvSpPr>
            <p:cNvPr id="95" name="文本框 94"/>
            <p:cNvSpPr txBox="1"/>
            <p:nvPr/>
          </p:nvSpPr>
          <p:spPr>
            <a:xfrm>
              <a:off x="2052176" y="2556453"/>
              <a:ext cx="808889" cy="384931"/>
            </a:xfrm>
            <a:prstGeom prst="rect">
              <a:avLst/>
            </a:prstGeom>
            <a:noFill/>
          </p:spPr>
          <p:txBody>
            <a:bodyPr wrap="square" rtlCol="0">
              <a:spAutoFit/>
            </a:bodyPr>
            <a:lstStyle/>
            <a:p>
              <a:pPr algn="ctr"/>
              <a:r>
                <a:rPr lang="en-US" altLang="zh-CN" dirty="0">
                  <a:latin typeface="Times New Roman" panose="02020603050405020304" pitchFamily="18" charset="0"/>
                  <a:cs typeface="Times New Roman" panose="02020603050405020304" pitchFamily="18" charset="0"/>
                </a:rPr>
                <a:t>player</a:t>
              </a:r>
              <a:endParaRPr lang="zh-CN" altLang="en-US" dirty="0">
                <a:latin typeface="Times New Roman" panose="02020603050405020304" pitchFamily="18" charset="0"/>
                <a:cs typeface="Times New Roman" panose="02020603050405020304" pitchFamily="18" charset="0"/>
              </a:endParaRPr>
            </a:p>
          </p:txBody>
        </p:sp>
        <p:grpSp>
          <p:nvGrpSpPr>
            <p:cNvPr id="1049" name="组合 1048"/>
            <p:cNvGrpSpPr/>
            <p:nvPr/>
          </p:nvGrpSpPr>
          <p:grpSpPr>
            <a:xfrm>
              <a:off x="260195" y="2125245"/>
              <a:ext cx="4204372" cy="4511882"/>
              <a:chOff x="260195" y="2125245"/>
              <a:chExt cx="4204372" cy="4511882"/>
            </a:xfrm>
          </p:grpSpPr>
          <p:cxnSp>
            <p:nvCxnSpPr>
              <p:cNvPr id="111" name="肘形连接符 110"/>
              <p:cNvCxnSpPr/>
              <p:nvPr/>
            </p:nvCxnSpPr>
            <p:spPr>
              <a:xfrm flipH="1">
                <a:off x="2133520" y="5718588"/>
                <a:ext cx="808889" cy="12700"/>
              </a:xfrm>
              <a:prstGeom prst="bentConnector5">
                <a:avLst>
                  <a:gd name="adj1" fmla="val -28261"/>
                  <a:gd name="adj2" fmla="val 4079063"/>
                  <a:gd name="adj3" fmla="val 12826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grpSp>
            <p:nvGrpSpPr>
              <p:cNvPr id="1048" name="组合 1047"/>
              <p:cNvGrpSpPr/>
              <p:nvPr/>
            </p:nvGrpSpPr>
            <p:grpSpPr>
              <a:xfrm>
                <a:off x="260195" y="2125245"/>
                <a:ext cx="4204372" cy="4511882"/>
                <a:chOff x="260195" y="2125245"/>
                <a:chExt cx="4204372" cy="4511882"/>
              </a:xfrm>
            </p:grpSpPr>
            <p:grpSp>
              <p:nvGrpSpPr>
                <p:cNvPr id="76" name="组合 75"/>
                <p:cNvGrpSpPr/>
                <p:nvPr/>
              </p:nvGrpSpPr>
              <p:grpSpPr>
                <a:xfrm>
                  <a:off x="260195" y="2904053"/>
                  <a:ext cx="4204372" cy="3733074"/>
                  <a:chOff x="235480" y="2603596"/>
                  <a:chExt cx="4966815" cy="4410049"/>
                </a:xfrm>
              </p:grpSpPr>
              <p:pic>
                <p:nvPicPr>
                  <p:cNvPr id="77" name="Picture 2"/>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404560" y="2603596"/>
                    <a:ext cx="822081" cy="1245967"/>
                  </a:xfrm>
                  <a:prstGeom prst="rect">
                    <a:avLst/>
                  </a:prstGeom>
                  <a:noFill/>
                  <a:ln w="9525">
                    <a:noFill/>
                    <a:miter lim="800000"/>
                    <a:headEnd/>
                    <a:tailEnd/>
                  </a:ln>
                </p:spPr>
              </p:pic>
              <p:pic>
                <p:nvPicPr>
                  <p:cNvPr id="78" name="Picture 2" descr="http://img1.mydrivers.com/img/20120801/13cf2e2c3365454ab842e7e045e56903.jpg"/>
                  <p:cNvPicPr>
                    <a:picLocks noChangeAspect="1" noChangeArrowheads="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b="3548"/>
                  <a:stretch>
                    <a:fillRect/>
                  </a:stretch>
                </p:blipFill>
                <p:spPr bwMode="auto">
                  <a:xfrm>
                    <a:off x="4035865" y="3874150"/>
                    <a:ext cx="907160" cy="896249"/>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4" descr="https://upload.wikimedia.org/wikipedia/commons/4/4f/Atari2600jr.jpg"/>
                  <p:cNvPicPr>
                    <a:picLocks noChangeAspect="1" noChangeArrowheads="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062660" y="5214275"/>
                    <a:ext cx="1535113" cy="896122"/>
                  </a:xfrm>
                  <a:prstGeom prst="rect">
                    <a:avLst/>
                  </a:prstGeom>
                  <a:noFill/>
                  <a:extLst>
                    <a:ext uri="{909E8E84-426E-40DD-AFC4-6F175D3DCCD1}">
                      <a14:hiddenFill xmlns:a14="http://schemas.microsoft.com/office/drawing/2010/main">
                        <a:solidFill>
                          <a:srgbClr val="FFFFFF"/>
                        </a:solidFill>
                      </a14:hiddenFill>
                    </a:ext>
                  </a:extLst>
                </p:spPr>
              </p:pic>
              <p:pic>
                <p:nvPicPr>
                  <p:cNvPr id="80" name="图片 7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35480" y="3822316"/>
                    <a:ext cx="1523680" cy="999915"/>
                  </a:xfrm>
                  <a:prstGeom prst="rect">
                    <a:avLst/>
                  </a:prstGeom>
                </p:spPr>
              </p:pic>
              <p:cxnSp>
                <p:nvCxnSpPr>
                  <p:cNvPr id="81" name="肘形连接符 80"/>
                  <p:cNvCxnSpPr>
                    <a:stCxn id="80" idx="0"/>
                    <a:endCxn id="77" idx="1"/>
                  </p:cNvCxnSpPr>
                  <p:nvPr/>
                </p:nvCxnSpPr>
                <p:spPr>
                  <a:xfrm rot="5400000" flipH="1" flipV="1">
                    <a:off x="1203165" y="3020737"/>
                    <a:ext cx="595735" cy="1007423"/>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82" name="肘形连接符 81"/>
                  <p:cNvCxnSpPr>
                    <a:stCxn id="77" idx="3"/>
                    <a:endCxn id="78" idx="0"/>
                  </p:cNvCxnSpPr>
                  <p:nvPr/>
                </p:nvCxnSpPr>
                <p:spPr>
                  <a:xfrm>
                    <a:off x="3626459" y="3226581"/>
                    <a:ext cx="862986" cy="647570"/>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83" name="肘形连接符 34"/>
                  <p:cNvCxnSpPr>
                    <a:stCxn id="79" idx="0"/>
                    <a:endCxn id="77" idx="2"/>
                  </p:cNvCxnSpPr>
                  <p:nvPr/>
                </p:nvCxnSpPr>
                <p:spPr>
                  <a:xfrm flipH="1" flipV="1">
                    <a:off x="2815601" y="3849564"/>
                    <a:ext cx="14616" cy="1364711"/>
                  </a:xfrm>
                  <a:prstGeom prst="straightConnector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pic>
                <p:nvPicPr>
                  <p:cNvPr id="84" name="图片 83"/>
                  <p:cNvPicPr>
                    <a:picLocks noChangeAspect="1"/>
                  </p:cNvPicPr>
                  <p:nvPr/>
                </p:nvPicPr>
                <p:blipFill rotWithShape="1">
                  <a:blip r:embed="rId7">
                    <a:extLst>
                      <a:ext uri="{28A0092B-C50C-407E-A947-70E740481C1C}">
                        <a14:useLocalDpi xmlns:a14="http://schemas.microsoft.com/office/drawing/2010/main" val="0"/>
                      </a:ext>
                    </a:extLst>
                  </a:blip>
                  <a:srcRect l="18328" r="43738" b="80197"/>
                  <a:stretch>
                    <a:fillRect/>
                  </a:stretch>
                </p:blipFill>
                <p:spPr>
                  <a:xfrm>
                    <a:off x="2188905" y="4555706"/>
                    <a:ext cx="1253394" cy="429383"/>
                  </a:xfrm>
                  <a:prstGeom prst="rect">
                    <a:avLst/>
                  </a:prstGeom>
                </p:spPr>
              </p:pic>
              <p:cxnSp>
                <p:nvCxnSpPr>
                  <p:cNvPr id="85" name="肘形连接符 84"/>
                  <p:cNvCxnSpPr>
                    <a:stCxn id="79" idx="1"/>
                    <a:endCxn id="80" idx="2"/>
                  </p:cNvCxnSpPr>
                  <p:nvPr/>
                </p:nvCxnSpPr>
                <p:spPr>
                  <a:xfrm rot="10800000">
                    <a:off x="997320" y="4822233"/>
                    <a:ext cx="1065340" cy="840105"/>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86" name="肘形连接符 85"/>
                  <p:cNvCxnSpPr>
                    <a:stCxn id="78" idx="2"/>
                    <a:endCxn id="79" idx="3"/>
                  </p:cNvCxnSpPr>
                  <p:nvPr/>
                </p:nvCxnSpPr>
                <p:spPr>
                  <a:xfrm rot="5400000">
                    <a:off x="3597641" y="4770533"/>
                    <a:ext cx="891938" cy="891671"/>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87" name="文本框 86"/>
                  <p:cNvSpPr txBox="1"/>
                  <p:nvPr/>
                </p:nvSpPr>
                <p:spPr>
                  <a:xfrm>
                    <a:off x="4074928" y="4709052"/>
                    <a:ext cx="1127367" cy="454737"/>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joystick</a:t>
                    </a:r>
                    <a:endParaRPr lang="zh-CN" altLang="en-US" dirty="0">
                      <a:latin typeface="Times New Roman" panose="02020603050405020304" pitchFamily="18" charset="0"/>
                      <a:cs typeface="Times New Roman" panose="02020603050405020304" pitchFamily="18" charset="0"/>
                    </a:endParaRPr>
                  </a:p>
                </p:txBody>
              </p:sp>
              <p:sp>
                <p:nvSpPr>
                  <p:cNvPr id="88" name="文本框 87"/>
                  <p:cNvSpPr txBox="1"/>
                  <p:nvPr/>
                </p:nvSpPr>
                <p:spPr>
                  <a:xfrm>
                    <a:off x="2275522" y="5913527"/>
                    <a:ext cx="1369097" cy="45473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Breakout</a:t>
                    </a:r>
                    <a:endParaRPr lang="zh-CN" altLang="en-US" dirty="0">
                      <a:latin typeface="Times New Roman" panose="02020603050405020304" pitchFamily="18" charset="0"/>
                      <a:cs typeface="Times New Roman" panose="02020603050405020304" pitchFamily="18" charset="0"/>
                    </a:endParaRPr>
                  </a:p>
                </p:txBody>
              </p:sp>
              <p:sp>
                <p:nvSpPr>
                  <p:cNvPr id="89" name="文本框 88"/>
                  <p:cNvSpPr txBox="1"/>
                  <p:nvPr/>
                </p:nvSpPr>
                <p:spPr>
                  <a:xfrm>
                    <a:off x="470451" y="4820088"/>
                    <a:ext cx="1074013" cy="45473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screen</a:t>
                    </a:r>
                    <a:endParaRPr lang="zh-CN" altLang="en-US" dirty="0">
                      <a:latin typeface="Times New Roman" panose="02020603050405020304" pitchFamily="18" charset="0"/>
                      <a:cs typeface="Times New Roman" panose="02020603050405020304" pitchFamily="18" charset="0"/>
                    </a:endParaRPr>
                  </a:p>
                </p:txBody>
              </p:sp>
              <p:sp>
                <p:nvSpPr>
                  <p:cNvPr id="90" name="文本框 89"/>
                  <p:cNvSpPr txBox="1"/>
                  <p:nvPr/>
                </p:nvSpPr>
                <p:spPr>
                  <a:xfrm>
                    <a:off x="2040178" y="4131601"/>
                    <a:ext cx="1074013" cy="45473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Score</a:t>
                    </a:r>
                    <a:endParaRPr lang="zh-CN" altLang="en-US" dirty="0">
                      <a:latin typeface="Times New Roman" panose="02020603050405020304" pitchFamily="18" charset="0"/>
                      <a:cs typeface="Times New Roman" panose="02020603050405020304" pitchFamily="18" charset="0"/>
                    </a:endParaRPr>
                  </a:p>
                </p:txBody>
              </p:sp>
              <p:sp>
                <p:nvSpPr>
                  <p:cNvPr id="91" name="文本框 90"/>
                  <p:cNvSpPr txBox="1"/>
                  <p:nvPr/>
                </p:nvSpPr>
                <p:spPr>
                  <a:xfrm>
                    <a:off x="1149504" y="2785924"/>
                    <a:ext cx="511578" cy="454737"/>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①</a:t>
                    </a:r>
                  </a:p>
                </p:txBody>
              </p:sp>
              <p:sp>
                <p:nvSpPr>
                  <p:cNvPr id="92" name="文本框 91"/>
                  <p:cNvSpPr txBox="1"/>
                  <p:nvPr/>
                </p:nvSpPr>
                <p:spPr>
                  <a:xfrm>
                    <a:off x="3835860" y="2827114"/>
                    <a:ext cx="511578" cy="454737"/>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②</a:t>
                    </a:r>
                  </a:p>
                </p:txBody>
              </p:sp>
              <p:sp>
                <p:nvSpPr>
                  <p:cNvPr id="93" name="文本框 92"/>
                  <p:cNvSpPr txBox="1"/>
                  <p:nvPr/>
                </p:nvSpPr>
                <p:spPr>
                  <a:xfrm>
                    <a:off x="2815601" y="4149103"/>
                    <a:ext cx="511578" cy="454737"/>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③</a:t>
                    </a:r>
                  </a:p>
                </p:txBody>
              </p:sp>
              <p:sp>
                <p:nvSpPr>
                  <p:cNvPr id="94" name="文本框 93"/>
                  <p:cNvSpPr txBox="1"/>
                  <p:nvPr/>
                </p:nvSpPr>
                <p:spPr>
                  <a:xfrm>
                    <a:off x="2670933" y="6558908"/>
                    <a:ext cx="511578" cy="454737"/>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④</a:t>
                    </a:r>
                  </a:p>
                </p:txBody>
              </p:sp>
            </p:grpSp>
            <p:cxnSp>
              <p:nvCxnSpPr>
                <p:cNvPr id="102" name="肘形连接符 101"/>
                <p:cNvCxnSpPr/>
                <p:nvPr/>
              </p:nvCxnSpPr>
              <p:spPr>
                <a:xfrm flipH="1">
                  <a:off x="2039802" y="3004503"/>
                  <a:ext cx="808889" cy="12700"/>
                </a:xfrm>
                <a:prstGeom prst="bentConnector5">
                  <a:avLst>
                    <a:gd name="adj1" fmla="val -28261"/>
                    <a:gd name="adj2" fmla="val -3945937"/>
                    <a:gd name="adj3" fmla="val 12826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1046" name="文本框 1045"/>
                <p:cNvSpPr txBox="1"/>
                <p:nvPr/>
              </p:nvSpPr>
              <p:spPr>
                <a:xfrm>
                  <a:off x="2243852" y="2125245"/>
                  <a:ext cx="433047" cy="384931"/>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⑤</a:t>
                  </a:r>
                </a:p>
              </p:txBody>
            </p:sp>
          </p:grpSp>
        </p:grpSp>
      </p:grpSp>
      <p:sp>
        <p:nvSpPr>
          <p:cNvPr id="57" name="文本框 56"/>
          <p:cNvSpPr txBox="1"/>
          <p:nvPr/>
        </p:nvSpPr>
        <p:spPr>
          <a:xfrm>
            <a:off x="6520815" y="2085340"/>
            <a:ext cx="5409565" cy="3784600"/>
          </a:xfrm>
          <a:prstGeom prst="rect">
            <a:avLst/>
          </a:prstGeom>
          <a:ln>
            <a:solidFill>
              <a:srgbClr val="FF0000"/>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nSpc>
                <a:spcPct val="200000"/>
              </a:lnSpc>
            </a:pP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每一步：</a:t>
            </a:r>
            <a:endParaRPr lang="en-US" altLang="zh-CN" sz="2000"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lnSpc>
                <a:spcPct val="200000"/>
              </a:lnSpc>
              <a:buFont typeface="+mj-ea"/>
              <a:buAutoNum type="circleNumDbPlain"/>
            </a:pP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玩家看到游戏界面</a:t>
            </a:r>
            <a:endParaRPr lang="en-US" altLang="zh-CN" sz="2000" b="1"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lnSpc>
                <a:spcPct val="200000"/>
              </a:lnSpc>
              <a:buFont typeface="+mj-ea"/>
              <a:buAutoNum type="circleNumDbPlain"/>
            </a:pP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玩家执行一个动作</a:t>
            </a:r>
          </a:p>
          <a:p>
            <a:pPr marL="342900" indent="-342900">
              <a:lnSpc>
                <a:spcPct val="200000"/>
              </a:lnSpc>
              <a:buFont typeface="+mj-ea"/>
              <a:buAutoNum type="circleNumDbPlain"/>
            </a:pP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游戏立即给到一个奖赏反馈（</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0, -</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a:t>
            </a:r>
          </a:p>
          <a:p>
            <a:pPr marL="342900" indent="-342900">
              <a:lnSpc>
                <a:spcPct val="200000"/>
              </a:lnSpc>
              <a:buFont typeface="+mj-ea"/>
              <a:buAutoNum type="circleNumDbPlain"/>
            </a:pP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游戏界面更新状态</a:t>
            </a:r>
          </a:p>
          <a:p>
            <a:pPr marL="342900" indent="-342900">
              <a:lnSpc>
                <a:spcPct val="200000"/>
              </a:lnSpc>
              <a:buFont typeface="+mj-ea"/>
              <a:buAutoNum type="circleNumDbPlain"/>
            </a:pP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玩家根据奖赏来提升策略</a:t>
            </a:r>
          </a:p>
        </p:txBody>
      </p:sp>
      <p:sp>
        <p:nvSpPr>
          <p:cNvPr id="4" name="右箭头 3"/>
          <p:cNvSpPr/>
          <p:nvPr/>
        </p:nvSpPr>
        <p:spPr>
          <a:xfrm>
            <a:off x="4957445" y="3820160"/>
            <a:ext cx="1336675" cy="4914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bldLvl="0" animBg="1"/>
      <p:bldP spid="4"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1014730"/>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强化学习：一个计算机程序与动态环境交互，同时表现出确切目标，这个程序的奖惩机制会作为反馈，实现它在问题领域中的导航。</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11</a:t>
            </a:fld>
            <a:endParaRPr lang="zh-CN" altLang="en-US">
              <a:latin typeface="Times New Roman" panose="02020603050405020304" pitchFamily="18" charset="0"/>
              <a:cs typeface="Times New Roman" panose="02020603050405020304" pitchFamily="18" charset="0"/>
            </a:endParaRPr>
          </a:p>
        </p:txBody>
      </p:sp>
      <p:sp>
        <p:nvSpPr>
          <p:cNvPr id="3" name="文本框 2"/>
          <p:cNvSpPr txBox="1"/>
          <p:nvPr/>
        </p:nvSpPr>
        <p:spPr>
          <a:xfrm>
            <a:off x="1824555" y="6360731"/>
            <a:ext cx="2272610" cy="461665"/>
          </a:xfrm>
          <a:prstGeom prst="rect">
            <a:avLst/>
          </a:prstGeom>
          <a:noFill/>
        </p:spPr>
        <p:txBody>
          <a:bodyPr wrap="none" rtlCol="0">
            <a:spAutoFit/>
          </a:bodyPr>
          <a:lstStyle/>
          <a:p>
            <a:pPr>
              <a:buClr>
                <a:srgbClr val="FF0000"/>
              </a:buClr>
            </a:pPr>
            <a:r>
              <a:rPr lang="en-US" altLang="zh-CN" sz="2400" b="1" dirty="0">
                <a:latin typeface="Times New Roman" panose="02020603050405020304" pitchFamily="18" charset="0"/>
                <a:cs typeface="Times New Roman" panose="02020603050405020304" pitchFamily="18" charset="0"/>
              </a:rPr>
              <a:t>Game Breakout</a:t>
            </a:r>
            <a:endParaRPr lang="zh-CN" altLang="en-US" sz="2400" b="1" dirty="0">
              <a:latin typeface="Times New Roman" panose="02020603050405020304" pitchFamily="18" charset="0"/>
              <a:cs typeface="Times New Roman" panose="02020603050405020304" pitchFamily="18" charset="0"/>
            </a:endParaRPr>
          </a:p>
        </p:txBody>
      </p:sp>
      <p:grpSp>
        <p:nvGrpSpPr>
          <p:cNvPr id="1050" name="组合 1049"/>
          <p:cNvGrpSpPr/>
          <p:nvPr/>
        </p:nvGrpSpPr>
        <p:grpSpPr>
          <a:xfrm>
            <a:off x="981953" y="1970251"/>
            <a:ext cx="4033993" cy="4329041"/>
            <a:chOff x="260195" y="2125245"/>
            <a:chExt cx="4204372" cy="4511882"/>
          </a:xfrm>
        </p:grpSpPr>
        <p:sp>
          <p:nvSpPr>
            <p:cNvPr id="95" name="文本框 94"/>
            <p:cNvSpPr txBox="1"/>
            <p:nvPr/>
          </p:nvSpPr>
          <p:spPr>
            <a:xfrm>
              <a:off x="2052176" y="2556453"/>
              <a:ext cx="808889" cy="384931"/>
            </a:xfrm>
            <a:prstGeom prst="rect">
              <a:avLst/>
            </a:prstGeom>
            <a:noFill/>
          </p:spPr>
          <p:txBody>
            <a:bodyPr wrap="square" rtlCol="0">
              <a:spAutoFit/>
            </a:bodyPr>
            <a:lstStyle/>
            <a:p>
              <a:pPr algn="ctr"/>
              <a:r>
                <a:rPr lang="en-US" altLang="zh-CN" dirty="0">
                  <a:latin typeface="Times New Roman" panose="02020603050405020304" pitchFamily="18" charset="0"/>
                  <a:cs typeface="Times New Roman" panose="02020603050405020304" pitchFamily="18" charset="0"/>
                </a:rPr>
                <a:t>player</a:t>
              </a:r>
              <a:endParaRPr lang="zh-CN" altLang="en-US" dirty="0">
                <a:latin typeface="Times New Roman" panose="02020603050405020304" pitchFamily="18" charset="0"/>
                <a:cs typeface="Times New Roman" panose="02020603050405020304" pitchFamily="18" charset="0"/>
              </a:endParaRPr>
            </a:p>
          </p:txBody>
        </p:sp>
        <p:grpSp>
          <p:nvGrpSpPr>
            <p:cNvPr id="1049" name="组合 1048"/>
            <p:cNvGrpSpPr/>
            <p:nvPr/>
          </p:nvGrpSpPr>
          <p:grpSpPr>
            <a:xfrm>
              <a:off x="260195" y="2125245"/>
              <a:ext cx="4204372" cy="4511882"/>
              <a:chOff x="260195" y="2125245"/>
              <a:chExt cx="4204372" cy="4511882"/>
            </a:xfrm>
          </p:grpSpPr>
          <p:cxnSp>
            <p:nvCxnSpPr>
              <p:cNvPr id="111" name="肘形连接符 110"/>
              <p:cNvCxnSpPr/>
              <p:nvPr/>
            </p:nvCxnSpPr>
            <p:spPr>
              <a:xfrm flipH="1">
                <a:off x="2133520" y="5718588"/>
                <a:ext cx="808889" cy="12700"/>
              </a:xfrm>
              <a:prstGeom prst="bentConnector5">
                <a:avLst>
                  <a:gd name="adj1" fmla="val -28261"/>
                  <a:gd name="adj2" fmla="val 4079063"/>
                  <a:gd name="adj3" fmla="val 12826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grpSp>
            <p:nvGrpSpPr>
              <p:cNvPr id="1048" name="组合 1047"/>
              <p:cNvGrpSpPr/>
              <p:nvPr/>
            </p:nvGrpSpPr>
            <p:grpSpPr>
              <a:xfrm>
                <a:off x="260195" y="2125245"/>
                <a:ext cx="4204372" cy="4511882"/>
                <a:chOff x="260195" y="2125245"/>
                <a:chExt cx="4204372" cy="4511882"/>
              </a:xfrm>
            </p:grpSpPr>
            <p:grpSp>
              <p:nvGrpSpPr>
                <p:cNvPr id="76" name="组合 75"/>
                <p:cNvGrpSpPr/>
                <p:nvPr/>
              </p:nvGrpSpPr>
              <p:grpSpPr>
                <a:xfrm>
                  <a:off x="260195" y="2904053"/>
                  <a:ext cx="4204372" cy="3733074"/>
                  <a:chOff x="235480" y="2603596"/>
                  <a:chExt cx="4966815" cy="4410049"/>
                </a:xfrm>
              </p:grpSpPr>
              <p:pic>
                <p:nvPicPr>
                  <p:cNvPr id="77" name="Picture 2"/>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404560" y="2603596"/>
                    <a:ext cx="822081" cy="1245967"/>
                  </a:xfrm>
                  <a:prstGeom prst="rect">
                    <a:avLst/>
                  </a:prstGeom>
                  <a:noFill/>
                  <a:ln w="9525">
                    <a:noFill/>
                    <a:miter lim="800000"/>
                    <a:headEnd/>
                    <a:tailEnd/>
                  </a:ln>
                </p:spPr>
              </p:pic>
              <p:pic>
                <p:nvPicPr>
                  <p:cNvPr id="78" name="Picture 2" descr="http://img1.mydrivers.com/img/20120801/13cf2e2c3365454ab842e7e045e56903.jpg"/>
                  <p:cNvPicPr>
                    <a:picLocks noChangeAspect="1" noChangeArrowheads="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b="3548"/>
                  <a:stretch>
                    <a:fillRect/>
                  </a:stretch>
                </p:blipFill>
                <p:spPr bwMode="auto">
                  <a:xfrm>
                    <a:off x="4035865" y="3874150"/>
                    <a:ext cx="907160" cy="896249"/>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4" descr="https://upload.wikimedia.org/wikipedia/commons/4/4f/Atari2600jr.jpg"/>
                  <p:cNvPicPr>
                    <a:picLocks noChangeAspect="1" noChangeArrowheads="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062660" y="5214275"/>
                    <a:ext cx="1535113" cy="896122"/>
                  </a:xfrm>
                  <a:prstGeom prst="rect">
                    <a:avLst/>
                  </a:prstGeom>
                  <a:noFill/>
                  <a:extLst>
                    <a:ext uri="{909E8E84-426E-40DD-AFC4-6F175D3DCCD1}">
                      <a14:hiddenFill xmlns:a14="http://schemas.microsoft.com/office/drawing/2010/main">
                        <a:solidFill>
                          <a:srgbClr val="FFFFFF"/>
                        </a:solidFill>
                      </a14:hiddenFill>
                    </a:ext>
                  </a:extLst>
                </p:spPr>
              </p:pic>
              <p:pic>
                <p:nvPicPr>
                  <p:cNvPr id="80" name="图片 7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35480" y="3822316"/>
                    <a:ext cx="1523680" cy="999915"/>
                  </a:xfrm>
                  <a:prstGeom prst="rect">
                    <a:avLst/>
                  </a:prstGeom>
                </p:spPr>
              </p:pic>
              <p:cxnSp>
                <p:nvCxnSpPr>
                  <p:cNvPr id="81" name="肘形连接符 80"/>
                  <p:cNvCxnSpPr>
                    <a:stCxn id="80" idx="0"/>
                    <a:endCxn id="77" idx="1"/>
                  </p:cNvCxnSpPr>
                  <p:nvPr/>
                </p:nvCxnSpPr>
                <p:spPr>
                  <a:xfrm rot="5400000" flipH="1" flipV="1">
                    <a:off x="1203165" y="3020737"/>
                    <a:ext cx="595735" cy="1007423"/>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82" name="肘形连接符 81"/>
                  <p:cNvCxnSpPr>
                    <a:stCxn id="77" idx="3"/>
                    <a:endCxn id="78" idx="0"/>
                  </p:cNvCxnSpPr>
                  <p:nvPr/>
                </p:nvCxnSpPr>
                <p:spPr>
                  <a:xfrm>
                    <a:off x="3626459" y="3226581"/>
                    <a:ext cx="862986" cy="647570"/>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83" name="肘形连接符 34"/>
                  <p:cNvCxnSpPr>
                    <a:stCxn id="79" idx="0"/>
                    <a:endCxn id="77" idx="2"/>
                  </p:cNvCxnSpPr>
                  <p:nvPr/>
                </p:nvCxnSpPr>
                <p:spPr>
                  <a:xfrm flipH="1" flipV="1">
                    <a:off x="2815601" y="3849564"/>
                    <a:ext cx="14616" cy="1364711"/>
                  </a:xfrm>
                  <a:prstGeom prst="straightConnector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pic>
                <p:nvPicPr>
                  <p:cNvPr id="84" name="图片 83"/>
                  <p:cNvPicPr>
                    <a:picLocks noChangeAspect="1"/>
                  </p:cNvPicPr>
                  <p:nvPr/>
                </p:nvPicPr>
                <p:blipFill rotWithShape="1">
                  <a:blip r:embed="rId7">
                    <a:extLst>
                      <a:ext uri="{28A0092B-C50C-407E-A947-70E740481C1C}">
                        <a14:useLocalDpi xmlns:a14="http://schemas.microsoft.com/office/drawing/2010/main" val="0"/>
                      </a:ext>
                    </a:extLst>
                  </a:blip>
                  <a:srcRect l="18328" r="43738" b="80197"/>
                  <a:stretch>
                    <a:fillRect/>
                  </a:stretch>
                </p:blipFill>
                <p:spPr>
                  <a:xfrm>
                    <a:off x="2188905" y="4555706"/>
                    <a:ext cx="1253394" cy="429383"/>
                  </a:xfrm>
                  <a:prstGeom prst="rect">
                    <a:avLst/>
                  </a:prstGeom>
                </p:spPr>
              </p:pic>
              <p:cxnSp>
                <p:nvCxnSpPr>
                  <p:cNvPr id="85" name="肘形连接符 84"/>
                  <p:cNvCxnSpPr>
                    <a:stCxn id="79" idx="1"/>
                    <a:endCxn id="80" idx="2"/>
                  </p:cNvCxnSpPr>
                  <p:nvPr/>
                </p:nvCxnSpPr>
                <p:spPr>
                  <a:xfrm rot="10800000">
                    <a:off x="997320" y="4822233"/>
                    <a:ext cx="1065340" cy="840105"/>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86" name="肘形连接符 85"/>
                  <p:cNvCxnSpPr>
                    <a:stCxn id="78" idx="2"/>
                    <a:endCxn id="79" idx="3"/>
                  </p:cNvCxnSpPr>
                  <p:nvPr/>
                </p:nvCxnSpPr>
                <p:spPr>
                  <a:xfrm rot="5400000">
                    <a:off x="3597641" y="4770533"/>
                    <a:ext cx="891938" cy="891671"/>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87" name="文本框 86"/>
                  <p:cNvSpPr txBox="1"/>
                  <p:nvPr/>
                </p:nvSpPr>
                <p:spPr>
                  <a:xfrm>
                    <a:off x="4074928" y="4709052"/>
                    <a:ext cx="1127367" cy="454737"/>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joystick</a:t>
                    </a:r>
                    <a:endParaRPr lang="zh-CN" altLang="en-US" dirty="0">
                      <a:latin typeface="Times New Roman" panose="02020603050405020304" pitchFamily="18" charset="0"/>
                      <a:cs typeface="Times New Roman" panose="02020603050405020304" pitchFamily="18" charset="0"/>
                    </a:endParaRPr>
                  </a:p>
                </p:txBody>
              </p:sp>
              <p:sp>
                <p:nvSpPr>
                  <p:cNvPr id="88" name="文本框 87"/>
                  <p:cNvSpPr txBox="1"/>
                  <p:nvPr/>
                </p:nvSpPr>
                <p:spPr>
                  <a:xfrm>
                    <a:off x="2275522" y="5913527"/>
                    <a:ext cx="1369097" cy="45473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Breakout</a:t>
                    </a:r>
                    <a:endParaRPr lang="zh-CN" altLang="en-US" dirty="0">
                      <a:latin typeface="Times New Roman" panose="02020603050405020304" pitchFamily="18" charset="0"/>
                      <a:cs typeface="Times New Roman" panose="02020603050405020304" pitchFamily="18" charset="0"/>
                    </a:endParaRPr>
                  </a:p>
                </p:txBody>
              </p:sp>
              <p:sp>
                <p:nvSpPr>
                  <p:cNvPr id="89" name="文本框 88"/>
                  <p:cNvSpPr txBox="1"/>
                  <p:nvPr/>
                </p:nvSpPr>
                <p:spPr>
                  <a:xfrm>
                    <a:off x="470451" y="4820088"/>
                    <a:ext cx="1074013" cy="45473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screen</a:t>
                    </a:r>
                    <a:endParaRPr lang="zh-CN" altLang="en-US" dirty="0">
                      <a:latin typeface="Times New Roman" panose="02020603050405020304" pitchFamily="18" charset="0"/>
                      <a:cs typeface="Times New Roman" panose="02020603050405020304" pitchFamily="18" charset="0"/>
                    </a:endParaRPr>
                  </a:p>
                </p:txBody>
              </p:sp>
              <p:sp>
                <p:nvSpPr>
                  <p:cNvPr id="90" name="文本框 89"/>
                  <p:cNvSpPr txBox="1"/>
                  <p:nvPr/>
                </p:nvSpPr>
                <p:spPr>
                  <a:xfrm>
                    <a:off x="2040178" y="4131601"/>
                    <a:ext cx="1074013" cy="45473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Score</a:t>
                    </a:r>
                    <a:endParaRPr lang="zh-CN" altLang="en-US" dirty="0">
                      <a:latin typeface="Times New Roman" panose="02020603050405020304" pitchFamily="18" charset="0"/>
                      <a:cs typeface="Times New Roman" panose="02020603050405020304" pitchFamily="18" charset="0"/>
                    </a:endParaRPr>
                  </a:p>
                </p:txBody>
              </p:sp>
              <p:sp>
                <p:nvSpPr>
                  <p:cNvPr id="91" name="文本框 90"/>
                  <p:cNvSpPr txBox="1"/>
                  <p:nvPr/>
                </p:nvSpPr>
                <p:spPr>
                  <a:xfrm>
                    <a:off x="1149504" y="2785924"/>
                    <a:ext cx="511578" cy="454737"/>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①</a:t>
                    </a:r>
                  </a:p>
                </p:txBody>
              </p:sp>
              <p:sp>
                <p:nvSpPr>
                  <p:cNvPr id="92" name="文本框 91"/>
                  <p:cNvSpPr txBox="1"/>
                  <p:nvPr/>
                </p:nvSpPr>
                <p:spPr>
                  <a:xfrm>
                    <a:off x="3835860" y="2827114"/>
                    <a:ext cx="511578" cy="454737"/>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②</a:t>
                    </a:r>
                  </a:p>
                </p:txBody>
              </p:sp>
              <p:sp>
                <p:nvSpPr>
                  <p:cNvPr id="93" name="文本框 92"/>
                  <p:cNvSpPr txBox="1"/>
                  <p:nvPr/>
                </p:nvSpPr>
                <p:spPr>
                  <a:xfrm>
                    <a:off x="2815601" y="4149103"/>
                    <a:ext cx="511578" cy="454737"/>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③</a:t>
                    </a:r>
                  </a:p>
                </p:txBody>
              </p:sp>
              <p:sp>
                <p:nvSpPr>
                  <p:cNvPr id="94" name="文本框 93"/>
                  <p:cNvSpPr txBox="1"/>
                  <p:nvPr/>
                </p:nvSpPr>
                <p:spPr>
                  <a:xfrm>
                    <a:off x="2670933" y="6558908"/>
                    <a:ext cx="511578" cy="454737"/>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④</a:t>
                    </a:r>
                  </a:p>
                </p:txBody>
              </p:sp>
            </p:grpSp>
            <p:cxnSp>
              <p:nvCxnSpPr>
                <p:cNvPr id="102" name="肘形连接符 101"/>
                <p:cNvCxnSpPr/>
                <p:nvPr/>
              </p:nvCxnSpPr>
              <p:spPr>
                <a:xfrm flipH="1">
                  <a:off x="2039802" y="3004503"/>
                  <a:ext cx="808889" cy="12700"/>
                </a:xfrm>
                <a:prstGeom prst="bentConnector5">
                  <a:avLst>
                    <a:gd name="adj1" fmla="val -28261"/>
                    <a:gd name="adj2" fmla="val -3945937"/>
                    <a:gd name="adj3" fmla="val 12826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1046" name="文本框 1045"/>
                <p:cNvSpPr txBox="1"/>
                <p:nvPr/>
              </p:nvSpPr>
              <p:spPr>
                <a:xfrm>
                  <a:off x="2243852" y="2125245"/>
                  <a:ext cx="433047" cy="384931"/>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⑤</a:t>
                  </a:r>
                </a:p>
              </p:txBody>
            </p:sp>
          </p:grpSp>
        </p:grpSp>
      </p:grpSp>
      <p:grpSp>
        <p:nvGrpSpPr>
          <p:cNvPr id="33" name="组合 32"/>
          <p:cNvGrpSpPr/>
          <p:nvPr/>
        </p:nvGrpSpPr>
        <p:grpSpPr>
          <a:xfrm>
            <a:off x="6799698" y="1970183"/>
            <a:ext cx="3600074" cy="4433315"/>
            <a:chOff x="5287981" y="2050223"/>
            <a:chExt cx="3600074" cy="4433315"/>
          </a:xfrm>
        </p:grpSpPr>
        <p:pic>
          <p:nvPicPr>
            <p:cNvPr id="34" name="Picture 2" descr="http://pic39.nipic.com/20140311/2531170_133955167000_2.jpg"/>
            <p:cNvPicPr>
              <a:picLocks noChangeAspect="1" noChangeArrowheads="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549337" y="4793163"/>
              <a:ext cx="1063062" cy="1063062"/>
            </a:xfrm>
            <a:prstGeom prst="rect">
              <a:avLst/>
            </a:prstGeom>
            <a:noFill/>
            <a:extLst>
              <a:ext uri="{909E8E84-426E-40DD-AFC4-6F175D3DCCD1}">
                <a14:hiddenFill xmlns:a14="http://schemas.microsoft.com/office/drawing/2010/main">
                  <a:solidFill>
                    <a:srgbClr val="FFFFFF"/>
                  </a:solidFill>
                </a14:hiddenFill>
              </a:ext>
            </a:extLst>
          </p:spPr>
        </p:pic>
        <p:cxnSp>
          <p:nvCxnSpPr>
            <p:cNvPr id="35" name="肘形连接符 34"/>
            <p:cNvCxnSpPr>
              <a:stCxn id="49" idx="0"/>
              <a:endCxn id="43" idx="2"/>
            </p:cNvCxnSpPr>
            <p:nvPr/>
          </p:nvCxnSpPr>
          <p:spPr>
            <a:xfrm flipV="1">
              <a:off x="7080865" y="3646826"/>
              <a:ext cx="0" cy="468182"/>
            </a:xfrm>
            <a:prstGeom prst="straightConnector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grpSp>
          <p:nvGrpSpPr>
            <p:cNvPr id="36" name="组合 35"/>
            <p:cNvGrpSpPr/>
            <p:nvPr/>
          </p:nvGrpSpPr>
          <p:grpSpPr>
            <a:xfrm>
              <a:off x="5287981" y="2050223"/>
              <a:ext cx="3600074" cy="4433315"/>
              <a:chOff x="5287981" y="2050223"/>
              <a:chExt cx="3600074" cy="4433315"/>
            </a:xfrm>
          </p:grpSpPr>
          <p:grpSp>
            <p:nvGrpSpPr>
              <p:cNvPr id="37" name="组合 36"/>
              <p:cNvGrpSpPr/>
              <p:nvPr/>
            </p:nvGrpSpPr>
            <p:grpSpPr>
              <a:xfrm>
                <a:off x="5287981" y="2479192"/>
                <a:ext cx="3600074" cy="4004346"/>
                <a:chOff x="5297506" y="2783992"/>
                <a:chExt cx="3600074" cy="4004346"/>
              </a:xfrm>
            </p:grpSpPr>
            <p:grpSp>
              <p:nvGrpSpPr>
                <p:cNvPr id="41" name="组合 40"/>
                <p:cNvGrpSpPr/>
                <p:nvPr/>
              </p:nvGrpSpPr>
              <p:grpSpPr>
                <a:xfrm>
                  <a:off x="5297506" y="2783992"/>
                  <a:ext cx="3600074" cy="4004346"/>
                  <a:chOff x="697586" y="2429752"/>
                  <a:chExt cx="4252929" cy="4730514"/>
                </a:xfrm>
              </p:grpSpPr>
              <p:pic>
                <p:nvPicPr>
                  <p:cNvPr id="43" name="Picture 2"/>
                  <p:cNvPicPr>
                    <a:picLocks noChangeAspect="1" noChangeArrowheads="1"/>
                  </p:cNvPicPr>
                  <p:nvPr/>
                </p:nvPicPr>
                <p:blipFill>
                  <a:blip r:embed="rId9" cstate="print">
                    <a:extLst>
                      <a:ext uri="{28A0092B-C50C-407E-A947-70E740481C1C}">
                        <a14:useLocalDpi xmlns:a14="http://schemas.microsoft.com/office/drawing/2010/main" val="0"/>
                      </a:ext>
                    </a:extLst>
                  </a:blip>
                  <a:stretch>
                    <a:fillRect/>
                  </a:stretch>
                </p:blipFill>
                <p:spPr bwMode="auto">
                  <a:xfrm>
                    <a:off x="2277466" y="2656590"/>
                    <a:ext cx="1076269" cy="1152540"/>
                  </a:xfrm>
                  <a:prstGeom prst="rect">
                    <a:avLst/>
                  </a:prstGeom>
                  <a:noFill/>
                  <a:ln w="9525">
                    <a:noFill/>
                    <a:miter lim="800000"/>
                    <a:headEnd/>
                    <a:tailEnd/>
                  </a:ln>
                </p:spPr>
              </p:pic>
              <p:cxnSp>
                <p:nvCxnSpPr>
                  <p:cNvPr id="44" name="肘形连接符 43"/>
                  <p:cNvCxnSpPr>
                    <a:stCxn id="54" idx="0"/>
                    <a:endCxn id="43" idx="1"/>
                  </p:cNvCxnSpPr>
                  <p:nvPr/>
                </p:nvCxnSpPr>
                <p:spPr>
                  <a:xfrm rot="5400000" flipH="1" flipV="1">
                    <a:off x="1187978" y="3272728"/>
                    <a:ext cx="1129354" cy="1049621"/>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45" name="肘形连接符 34"/>
                  <p:cNvCxnSpPr>
                    <a:stCxn id="34" idx="0"/>
                    <a:endCxn id="49" idx="2"/>
                  </p:cNvCxnSpPr>
                  <p:nvPr/>
                </p:nvCxnSpPr>
                <p:spPr>
                  <a:xfrm flipH="1" flipV="1">
                    <a:off x="2815600" y="4798524"/>
                    <a:ext cx="4" cy="364825"/>
                  </a:xfrm>
                  <a:prstGeom prst="straightConnector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46" name="肘形连接符 45"/>
                  <p:cNvCxnSpPr>
                    <a:stCxn id="34" idx="1"/>
                    <a:endCxn id="54" idx="2"/>
                  </p:cNvCxnSpPr>
                  <p:nvPr/>
                </p:nvCxnSpPr>
                <p:spPr>
                  <a:xfrm rot="10800000">
                    <a:off x="1227844" y="4798525"/>
                    <a:ext cx="959838" cy="992747"/>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47" name="肘形连接符 46"/>
                  <p:cNvCxnSpPr>
                    <a:stCxn id="55" idx="2"/>
                    <a:endCxn id="34" idx="3"/>
                  </p:cNvCxnSpPr>
                  <p:nvPr/>
                </p:nvCxnSpPr>
                <p:spPr>
                  <a:xfrm rot="5400000">
                    <a:off x="3369633" y="4872416"/>
                    <a:ext cx="992747" cy="844962"/>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48" name="文本框 47"/>
                  <p:cNvSpPr txBox="1"/>
                  <p:nvPr/>
                </p:nvSpPr>
                <p:spPr>
                  <a:xfrm>
                    <a:off x="2110882" y="6223801"/>
                    <a:ext cx="1796334" cy="43630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environment</a:t>
                    </a:r>
                    <a:endParaRPr lang="zh-CN"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9" name="文本框 48"/>
                      <p:cNvSpPr txBox="1"/>
                      <p:nvPr/>
                    </p:nvSpPr>
                    <p:spPr>
                      <a:xfrm>
                        <a:off x="2093044" y="4362215"/>
                        <a:ext cx="1445113"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reward </a:t>
                        </a:r>
                        <a14:m>
                          <m:oMath xmlns:m="http://schemas.openxmlformats.org/officeDocument/2006/math">
                            <m:r>
                              <a:rPr lang="en-US" altLang="zh-CN" i="1">
                                <a:solidFill>
                                  <a:srgbClr val="FF0000"/>
                                </a:solidFill>
                                <a:latin typeface="Cambria Math" panose="02040503050406030204" pitchFamily="18" charset="0"/>
                              </a:rPr>
                              <m:t>𝑟</m:t>
                            </m:r>
                          </m:oMath>
                        </a14:m>
                        <a:r>
                          <a:rPr lang="en-US" altLang="zh-CN" dirty="0">
                            <a:latin typeface="Times New Roman" panose="02020603050405020304" pitchFamily="18" charset="0"/>
                            <a:cs typeface="Times New Roman" panose="02020603050405020304" pitchFamily="18" charset="0"/>
                          </a:rPr>
                          <a:t>  </a:t>
                        </a:r>
                        <a:endParaRPr lang="zh-CN" altLang="en-US" dirty="0">
                          <a:latin typeface="Times New Roman" panose="02020603050405020304" pitchFamily="18" charset="0"/>
                          <a:cs typeface="Times New Roman" panose="02020603050405020304" pitchFamily="18" charset="0"/>
                        </a:endParaRPr>
                      </a:p>
                    </p:txBody>
                  </p:sp>
                </mc:Choice>
                <mc:Fallback xmlns="">
                  <p:sp>
                    <p:nvSpPr>
                      <p:cNvPr id="49" name="文本框 48"/>
                      <p:cNvSpPr txBox="1">
                        <a:spLocks noRot="1" noChangeAspect="1" noMove="1" noResize="1" noEditPoints="1" noAdjustHandles="1" noChangeArrowheads="1" noChangeShapeType="1" noTextEdit="1"/>
                      </p:cNvSpPr>
                      <p:nvPr/>
                    </p:nvSpPr>
                    <p:spPr>
                      <a:xfrm>
                        <a:off x="2093044" y="4362215"/>
                        <a:ext cx="1445113" cy="436309"/>
                      </a:xfrm>
                      <a:prstGeom prst="rect">
                        <a:avLst/>
                      </a:prstGeom>
                      <a:blipFill rotWithShape="1">
                        <a:blip r:embed="rId10"/>
                      </a:blipFill>
                    </p:spPr>
                    <p:txBody>
                      <a:bodyPr/>
                      <a:lstStyle/>
                      <a:p>
                        <a:r>
                          <a:rPr lang="zh-CN" altLang="en-US">
                            <a:noFill/>
                          </a:rPr>
                          <a:t> </a:t>
                        </a:r>
                      </a:p>
                    </p:txBody>
                  </p:sp>
                </mc:Fallback>
              </mc:AlternateContent>
              <p:sp>
                <p:nvSpPr>
                  <p:cNvPr id="50" name="文本框 49"/>
                  <p:cNvSpPr txBox="1"/>
                  <p:nvPr/>
                </p:nvSpPr>
                <p:spPr>
                  <a:xfrm>
                    <a:off x="1138247" y="2888081"/>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①</a:t>
                    </a:r>
                  </a:p>
                </p:txBody>
              </p:sp>
              <p:sp>
                <p:nvSpPr>
                  <p:cNvPr id="51" name="文本框 50"/>
                  <p:cNvSpPr txBox="1"/>
                  <p:nvPr/>
                </p:nvSpPr>
                <p:spPr>
                  <a:xfrm>
                    <a:off x="3872990" y="2927337"/>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②</a:t>
                    </a:r>
                  </a:p>
                </p:txBody>
              </p:sp>
              <p:sp>
                <p:nvSpPr>
                  <p:cNvPr id="52" name="文本框 51"/>
                  <p:cNvSpPr txBox="1"/>
                  <p:nvPr/>
                </p:nvSpPr>
                <p:spPr>
                  <a:xfrm>
                    <a:off x="2834779" y="4659505"/>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③</a:t>
                    </a:r>
                  </a:p>
                </p:txBody>
              </p:sp>
              <p:sp>
                <p:nvSpPr>
                  <p:cNvPr id="53" name="文本框 52"/>
                  <p:cNvSpPr txBox="1"/>
                  <p:nvPr/>
                </p:nvSpPr>
                <p:spPr>
                  <a:xfrm>
                    <a:off x="2627031" y="6723957"/>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④</a:t>
                    </a:r>
                  </a:p>
                </p:txBody>
              </p:sp>
              <mc:AlternateContent xmlns:mc="http://schemas.openxmlformats.org/markup-compatibility/2006" xmlns:a14="http://schemas.microsoft.com/office/drawing/2010/main">
                <mc:Choice Requires="a14">
                  <p:sp>
                    <p:nvSpPr>
                      <p:cNvPr id="54" name="文本框 53"/>
                      <p:cNvSpPr txBox="1"/>
                      <p:nvPr/>
                    </p:nvSpPr>
                    <p:spPr>
                      <a:xfrm>
                        <a:off x="697586" y="4362215"/>
                        <a:ext cx="1060516"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state </a:t>
                        </a:r>
                        <a14:m>
                          <m:oMath xmlns:m="http://schemas.openxmlformats.org/officeDocument/2006/math">
                            <m:r>
                              <a:rPr lang="en-US" altLang="zh-CN" i="1">
                                <a:solidFill>
                                  <a:srgbClr val="FF0000"/>
                                </a:solidFill>
                                <a:latin typeface="Cambria Math" panose="02040503050406030204" pitchFamily="18" charset="0"/>
                              </a:rPr>
                              <m:t>𝑠</m:t>
                            </m:r>
                          </m:oMath>
                        </a14:m>
                        <a:endParaRPr lang="zh-CN" altLang="en-US" dirty="0">
                          <a:latin typeface="Times New Roman" panose="02020603050405020304" pitchFamily="18" charset="0"/>
                          <a:cs typeface="Times New Roman" panose="02020603050405020304" pitchFamily="18" charset="0"/>
                        </a:endParaRPr>
                      </a:p>
                    </p:txBody>
                  </p:sp>
                </mc:Choice>
                <mc:Fallback xmlns="">
                  <p:sp>
                    <p:nvSpPr>
                      <p:cNvPr id="54" name="文本框 53"/>
                      <p:cNvSpPr txBox="1">
                        <a:spLocks noRot="1" noChangeAspect="1" noMove="1" noResize="1" noEditPoints="1" noAdjustHandles="1" noChangeArrowheads="1" noChangeShapeType="1" noTextEdit="1"/>
                      </p:cNvSpPr>
                      <p:nvPr/>
                    </p:nvSpPr>
                    <p:spPr>
                      <a:xfrm>
                        <a:off x="697586" y="4362215"/>
                        <a:ext cx="1060516" cy="436309"/>
                      </a:xfrm>
                      <a:prstGeom prst="rect">
                        <a:avLst/>
                      </a:prstGeom>
                      <a:blipFill rotWithShape="1">
                        <a:blip r:embed="rId11"/>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5" name="文本框 54"/>
                      <p:cNvSpPr txBox="1"/>
                      <p:nvPr/>
                    </p:nvSpPr>
                    <p:spPr>
                      <a:xfrm>
                        <a:off x="3626458" y="4362215"/>
                        <a:ext cx="1324057"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action </a:t>
                        </a:r>
                        <a14:m>
                          <m:oMath xmlns:m="http://schemas.openxmlformats.org/officeDocument/2006/math">
                            <m:r>
                              <a:rPr lang="en-US" altLang="zh-CN" i="1">
                                <a:solidFill>
                                  <a:srgbClr val="FF0000"/>
                                </a:solidFill>
                                <a:latin typeface="Cambria Math" panose="02040503050406030204" pitchFamily="18" charset="0"/>
                              </a:rPr>
                              <m:t>𝑎</m:t>
                            </m:r>
                          </m:oMath>
                        </a14:m>
                        <a:endParaRPr lang="zh-CN" altLang="en-US" dirty="0">
                          <a:latin typeface="Times New Roman" panose="02020603050405020304" pitchFamily="18" charset="0"/>
                          <a:cs typeface="Times New Roman" panose="02020603050405020304" pitchFamily="18" charset="0"/>
                        </a:endParaRPr>
                      </a:p>
                    </p:txBody>
                  </p:sp>
                </mc:Choice>
                <mc:Fallback xmlns="">
                  <p:sp>
                    <p:nvSpPr>
                      <p:cNvPr id="55" name="文本框 54"/>
                      <p:cNvSpPr txBox="1">
                        <a:spLocks noRot="1" noChangeAspect="1" noMove="1" noResize="1" noEditPoints="1" noAdjustHandles="1" noChangeArrowheads="1" noChangeShapeType="1" noTextEdit="1"/>
                      </p:cNvSpPr>
                      <p:nvPr/>
                    </p:nvSpPr>
                    <p:spPr>
                      <a:xfrm>
                        <a:off x="3626458" y="4362215"/>
                        <a:ext cx="1324057" cy="436309"/>
                      </a:xfrm>
                      <a:prstGeom prst="rect">
                        <a:avLst/>
                      </a:prstGeom>
                      <a:blipFill rotWithShape="1">
                        <a:blip r:embed="rId12"/>
                      </a:blipFill>
                    </p:spPr>
                    <p:txBody>
                      <a:bodyPr/>
                      <a:lstStyle/>
                      <a:p>
                        <a:r>
                          <a:rPr lang="zh-CN" altLang="en-US">
                            <a:noFill/>
                          </a:rPr>
                          <a:t> </a:t>
                        </a:r>
                      </a:p>
                    </p:txBody>
                  </p:sp>
                </mc:Fallback>
              </mc:AlternateContent>
              <p:sp>
                <p:nvSpPr>
                  <p:cNvPr id="56" name="文本框 55"/>
                  <p:cNvSpPr txBox="1"/>
                  <p:nvPr/>
                </p:nvSpPr>
                <p:spPr>
                  <a:xfrm>
                    <a:off x="2378197" y="2429752"/>
                    <a:ext cx="1019576"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agent</a:t>
                    </a:r>
                    <a:endParaRPr lang="zh-CN" altLang="en-US" dirty="0">
                      <a:latin typeface="Times New Roman" panose="02020603050405020304" pitchFamily="18" charset="0"/>
                      <a:cs typeface="Times New Roman" panose="02020603050405020304" pitchFamily="18" charset="0"/>
                    </a:endParaRPr>
                  </a:p>
                </p:txBody>
              </p:sp>
            </p:grpSp>
            <p:cxnSp>
              <p:nvCxnSpPr>
                <p:cNvPr id="42" name="肘形连接符 41"/>
                <p:cNvCxnSpPr>
                  <a:stCxn id="55" idx="0"/>
                  <a:endCxn id="43" idx="3"/>
                </p:cNvCxnSpPr>
                <p:nvPr/>
              </p:nvCxnSpPr>
              <p:spPr>
                <a:xfrm rot="16200000" flipV="1">
                  <a:off x="7463553" y="3546182"/>
                  <a:ext cx="955990" cy="791261"/>
                </a:xfrm>
                <a:prstGeom prst="bentConnector2">
                  <a:avLst/>
                </a:prstGeom>
                <a:ln w="28575">
                  <a:solidFill>
                    <a:srgbClr val="FF0000"/>
                  </a:solidFill>
                  <a:headEnd type="triangle" w="med" len="med"/>
                  <a:tailEnd type="none" w="med" len="med"/>
                </a:ln>
              </p:spPr>
              <p:style>
                <a:lnRef idx="3">
                  <a:schemeClr val="accent5"/>
                </a:lnRef>
                <a:fillRef idx="0">
                  <a:schemeClr val="accent5"/>
                </a:fillRef>
                <a:effectRef idx="2">
                  <a:schemeClr val="accent5"/>
                </a:effectRef>
                <a:fontRef idx="minor">
                  <a:schemeClr val="tx1"/>
                </a:fontRef>
              </p:style>
            </p:cxnSp>
          </p:grpSp>
          <p:cxnSp>
            <p:nvCxnSpPr>
              <p:cNvPr id="38" name="肘形连接符 37"/>
              <p:cNvCxnSpPr/>
              <p:nvPr/>
            </p:nvCxnSpPr>
            <p:spPr>
              <a:xfrm flipH="1">
                <a:off x="6688335" y="2911982"/>
                <a:ext cx="776109" cy="12185"/>
              </a:xfrm>
              <a:prstGeom prst="bentConnector5">
                <a:avLst>
                  <a:gd name="adj1" fmla="val -17461"/>
                  <a:gd name="adj2" fmla="val -4017768"/>
                  <a:gd name="adj3" fmla="val 12826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39" name="文本框 38"/>
              <p:cNvSpPr txBox="1"/>
              <p:nvPr/>
            </p:nvSpPr>
            <p:spPr>
              <a:xfrm>
                <a:off x="6917537" y="2050223"/>
                <a:ext cx="415498" cy="369332"/>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⑤</a:t>
                </a:r>
              </a:p>
            </p:txBody>
          </p:sp>
          <p:cxnSp>
            <p:nvCxnSpPr>
              <p:cNvPr id="40" name="肘形连接符 39"/>
              <p:cNvCxnSpPr/>
              <p:nvPr/>
            </p:nvCxnSpPr>
            <p:spPr>
              <a:xfrm flipH="1">
                <a:off x="6710606" y="5733329"/>
                <a:ext cx="776109" cy="12185"/>
              </a:xfrm>
              <a:prstGeom prst="bentConnector5">
                <a:avLst>
                  <a:gd name="adj1" fmla="val -28261"/>
                  <a:gd name="adj2" fmla="val 3141026"/>
                  <a:gd name="adj3" fmla="val 12826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grpSp>
      </p:grpSp>
      <p:sp>
        <p:nvSpPr>
          <p:cNvPr id="58" name="文本框 57"/>
          <p:cNvSpPr txBox="1"/>
          <p:nvPr/>
        </p:nvSpPr>
        <p:spPr>
          <a:xfrm>
            <a:off x="7039016" y="6313106"/>
            <a:ext cx="3417154" cy="461665"/>
          </a:xfrm>
          <a:prstGeom prst="rect">
            <a:avLst/>
          </a:prstGeom>
          <a:noFill/>
        </p:spPr>
        <p:txBody>
          <a:bodyPr wrap="none" rtlCol="0">
            <a:spAutoFit/>
          </a:bodyPr>
          <a:lstStyle/>
          <a:p>
            <a:pPr>
              <a:buClr>
                <a:srgbClr val="FF0000"/>
              </a:buClr>
            </a:pPr>
            <a:r>
              <a:rPr lang="en-US" altLang="zh-CN" sz="2400" b="1" dirty="0">
                <a:latin typeface="Times New Roman" panose="02020603050405020304" pitchFamily="18" charset="0"/>
                <a:cs typeface="Times New Roman" panose="02020603050405020304" pitchFamily="18" charset="0"/>
              </a:rPr>
              <a:t>Reinforcement Learning</a:t>
            </a:r>
            <a:endParaRPr lang="zh-CN" altLang="en-US" sz="2400" b="1" dirty="0">
              <a:latin typeface="Times New Roman" panose="02020603050405020304" pitchFamily="18" charset="0"/>
              <a:cs typeface="Times New Roman" panose="02020603050405020304" pitchFamily="18" charset="0"/>
            </a:endParaRPr>
          </a:p>
        </p:txBody>
      </p:sp>
      <p:sp>
        <p:nvSpPr>
          <p:cNvPr id="59" name="右箭头 58"/>
          <p:cNvSpPr/>
          <p:nvPr/>
        </p:nvSpPr>
        <p:spPr>
          <a:xfrm>
            <a:off x="4957445" y="3985895"/>
            <a:ext cx="1534795" cy="4914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1014730"/>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强化学习：一个计算机程序与动态环境交互，同时表现出确切目标，这个程序的奖惩机制会作为反馈，实现它在问题领域中的导航。</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12</a:t>
            </a:fld>
            <a:endParaRPr lang="zh-CN" altLang="en-US">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57" name="文本框 56"/>
              <p:cNvSpPr txBox="1"/>
              <p:nvPr/>
            </p:nvSpPr>
            <p:spPr>
              <a:xfrm>
                <a:off x="5953760" y="2257425"/>
                <a:ext cx="5409565" cy="4314825"/>
              </a:xfrm>
              <a:prstGeom prst="rect">
                <a:avLst/>
              </a:prstGeom>
              <a:ln>
                <a:solidFill>
                  <a:srgbClr val="FF0000"/>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marL="285750" indent="-285750">
                  <a:buClr>
                    <a:srgbClr val="FF0000"/>
                  </a:buClr>
                  <a:buFont typeface="Wingdings" panose="05000000000000000000" pitchFamily="2" charset="2"/>
                  <a:buChar char="n"/>
                </a:pPr>
                <a:r>
                  <a:rPr lang="en-US" altLang="zh-CN" sz="2000" dirty="0">
                    <a:latin typeface="Times New Roman" panose="02020603050405020304" pitchFamily="18" charset="0"/>
                    <a:cs typeface="Times New Roman" panose="02020603050405020304" pitchFamily="18" charset="0"/>
                  </a:rPr>
                  <a:t>Rules are unknown</a:t>
                </a:r>
              </a:p>
              <a:p>
                <a:pPr marL="285750" indent="-285750">
                  <a:buClr>
                    <a:srgbClr val="FF0000"/>
                  </a:buClr>
                  <a:buFont typeface="Wingdings" panose="05000000000000000000" pitchFamily="2" charset="2"/>
                  <a:buChar char="n"/>
                </a:pPr>
                <a:r>
                  <a:rPr lang="en-US" altLang="zh-CN" sz="2000" dirty="0">
                    <a:latin typeface="Times New Roman" panose="02020603050405020304" pitchFamily="18" charset="0"/>
                    <a:cs typeface="Times New Roman" panose="02020603050405020304" pitchFamily="18" charset="0"/>
                  </a:rPr>
                  <a:t>Learn directly from the interaction</a:t>
                </a:r>
              </a:p>
              <a:p>
                <a:r>
                  <a:rPr lang="en-US" altLang="zh-CN" sz="2000" dirty="0">
                    <a:latin typeface="Times New Roman" panose="02020603050405020304" pitchFamily="18" charset="0"/>
                    <a:cs typeface="Times New Roman" panose="02020603050405020304" pitchFamily="18" charset="0"/>
                  </a:rPr>
                  <a:t>At each time step t:</a:t>
                </a:r>
              </a:p>
              <a:p>
                <a:pPr marL="342900" indent="-342900">
                  <a:buFont typeface="+mj-ea"/>
                  <a:buAutoNum type="circleNumDbPlain"/>
                </a:pPr>
                <a:r>
                  <a:rPr lang="en-US" altLang="zh-CN" sz="2000" dirty="0">
                    <a:latin typeface="Times New Roman" panose="02020603050405020304" pitchFamily="18" charset="0"/>
                    <a:cs typeface="Times New Roman" panose="02020603050405020304" pitchFamily="18" charset="0"/>
                  </a:rPr>
                  <a:t>Agent receives state </a:t>
                </a:r>
                <a14:m>
                  <m:oMath xmlns:m="http://schemas.openxmlformats.org/officeDocument/2006/math">
                    <m:r>
                      <a:rPr lang="en-US" altLang="zh-CN" sz="2000" b="1" i="1" smtClean="0">
                        <a:solidFill>
                          <a:srgbClr val="FF0000"/>
                        </a:solidFill>
                        <a:latin typeface="Cambria Math" panose="02040503050406030204" pitchFamily="18" charset="0"/>
                      </a:rPr>
                      <m:t>𝒔</m:t>
                    </m:r>
                    <m:r>
                      <a:rPr lang="en-US" altLang="zh-CN" sz="2000" b="1" i="1" smtClean="0">
                        <a:solidFill>
                          <a:srgbClr val="FF0000"/>
                        </a:solidFill>
                        <a:latin typeface="Cambria Math" panose="02040503050406030204" pitchFamily="18" charset="0"/>
                      </a:rPr>
                      <m:t>(</m:t>
                    </m:r>
                    <m:r>
                      <a:rPr lang="en-US" altLang="zh-CN" sz="2000" b="1" i="1" smtClean="0">
                        <a:solidFill>
                          <a:srgbClr val="FF0000"/>
                        </a:solidFill>
                        <a:latin typeface="Cambria Math" panose="02040503050406030204" pitchFamily="18" charset="0"/>
                      </a:rPr>
                      <m:t>𝒕</m:t>
                    </m:r>
                    <m:r>
                      <a:rPr lang="en-US" altLang="zh-CN" sz="2000" b="1" i="1" smtClean="0">
                        <a:solidFill>
                          <a:srgbClr val="FF0000"/>
                        </a:solidFill>
                        <a:latin typeface="Cambria Math" panose="02040503050406030204" pitchFamily="18" charset="0"/>
                      </a:rPr>
                      <m:t>)</m:t>
                    </m:r>
                  </m:oMath>
                </a14:m>
                <a:endParaRPr lang="en-US" altLang="zh-CN" sz="2000" b="1" dirty="0">
                  <a:latin typeface="Times New Roman" panose="02020603050405020304" pitchFamily="18" charset="0"/>
                  <a:cs typeface="Times New Roman" panose="02020603050405020304" pitchFamily="18" charset="0"/>
                </a:endParaRPr>
              </a:p>
              <a:p>
                <a:pPr marL="342900" indent="-342900">
                  <a:buFont typeface="+mj-ea"/>
                  <a:buAutoNum type="circleNumDbPlain"/>
                </a:pPr>
                <a:r>
                  <a:rPr lang="en-US" altLang="zh-CN" sz="2000" dirty="0">
                    <a:latin typeface="Times New Roman" panose="02020603050405020304" pitchFamily="18" charset="0"/>
                    <a:cs typeface="Times New Roman" panose="02020603050405020304" pitchFamily="18" charset="0"/>
                  </a:rPr>
                  <a:t>Agent executes an action </a:t>
                </a:r>
                <a14:m>
                  <m:oMath xmlns:m="http://schemas.openxmlformats.org/officeDocument/2006/math">
                    <m:r>
                      <a:rPr lang="en-US" altLang="zh-CN" sz="2000" b="1" i="1" smtClean="0">
                        <a:solidFill>
                          <a:srgbClr val="FF0000"/>
                        </a:solidFill>
                        <a:latin typeface="Cambria Math" panose="02040503050406030204" pitchFamily="18" charset="0"/>
                      </a:rPr>
                      <m:t>𝒂</m:t>
                    </m:r>
                    <m:r>
                      <a:rPr lang="en-US" altLang="zh-CN" sz="2000" b="1" i="1" smtClean="0">
                        <a:solidFill>
                          <a:srgbClr val="FF0000"/>
                        </a:solidFill>
                        <a:latin typeface="Cambria Math" panose="02040503050406030204" pitchFamily="18" charset="0"/>
                      </a:rPr>
                      <m:t>(</m:t>
                    </m:r>
                    <m:r>
                      <a:rPr lang="en-US" altLang="zh-CN" sz="2000" b="1" i="1" smtClean="0">
                        <a:solidFill>
                          <a:srgbClr val="FF0000"/>
                        </a:solidFill>
                        <a:latin typeface="Cambria Math" panose="02040503050406030204" pitchFamily="18" charset="0"/>
                      </a:rPr>
                      <m:t>𝒕</m:t>
                    </m:r>
                    <m:r>
                      <a:rPr lang="en-US" altLang="zh-CN" sz="2000" b="1" i="1" smtClean="0">
                        <a:solidFill>
                          <a:srgbClr val="FF0000"/>
                        </a:solidFill>
                        <a:latin typeface="Cambria Math" panose="02040503050406030204" pitchFamily="18" charset="0"/>
                      </a:rPr>
                      <m:t>)</m:t>
                    </m:r>
                  </m:oMath>
                </a14:m>
                <a:r>
                  <a:rPr lang="en-US" altLang="zh-CN" sz="2000" dirty="0">
                    <a:latin typeface="Times New Roman" panose="02020603050405020304" pitchFamily="18" charset="0"/>
                    <a:cs typeface="Times New Roman" panose="02020603050405020304" pitchFamily="18" charset="0"/>
                  </a:rPr>
                  <a:t> by his action policy </a:t>
                </a:r>
                <a14:m>
                  <m:oMath xmlns:m="http://schemas.openxmlformats.org/officeDocument/2006/math">
                    <m:r>
                      <a:rPr lang="en-US" altLang="zh-CN" sz="2000" b="1" i="1">
                        <a:solidFill>
                          <a:srgbClr val="FF0000"/>
                        </a:solidFill>
                        <a:latin typeface="Cambria Math" panose="02040503050406030204" pitchFamily="18" charset="0"/>
                      </a:rPr>
                      <m:t>𝝅</m:t>
                    </m:r>
                    <m:r>
                      <a:rPr lang="en-US" altLang="zh-CN" sz="2000" b="0" i="1">
                        <a:solidFill>
                          <a:srgbClr val="FF0000"/>
                        </a:solidFill>
                        <a:latin typeface="Cambria Math" panose="02040503050406030204" pitchFamily="18" charset="0"/>
                      </a:rPr>
                      <m:t>(</m:t>
                    </m:r>
                    <m:r>
                      <a:rPr lang="en-US" altLang="zh-CN" sz="2000" b="0" i="1" smtClean="0">
                        <a:solidFill>
                          <a:srgbClr val="FF0000"/>
                        </a:solidFill>
                        <a:latin typeface="Cambria Math" panose="02040503050406030204" pitchFamily="18" charset="0"/>
                      </a:rPr>
                      <m:t>𝑠</m:t>
                    </m:r>
                    <m:r>
                      <a:rPr lang="en-US" altLang="zh-CN" sz="2000" b="0" i="1" smtClean="0">
                        <a:solidFill>
                          <a:srgbClr val="FF0000"/>
                        </a:solidFill>
                        <a:latin typeface="Cambria Math" panose="02040503050406030204" pitchFamily="18" charset="0"/>
                      </a:rPr>
                      <m:t>(</m:t>
                    </m:r>
                    <m:r>
                      <a:rPr lang="en-US" altLang="zh-CN" sz="2000" b="0" i="1" smtClean="0">
                        <a:solidFill>
                          <a:srgbClr val="FF0000"/>
                        </a:solidFill>
                        <a:latin typeface="Cambria Math" panose="02040503050406030204" pitchFamily="18" charset="0"/>
                      </a:rPr>
                      <m:t>𝑡</m:t>
                    </m:r>
                    <m:r>
                      <a:rPr lang="en-US" altLang="zh-CN" sz="2000" b="0" i="1" smtClean="0">
                        <a:solidFill>
                          <a:srgbClr val="FF0000"/>
                        </a:solidFill>
                        <a:latin typeface="Cambria Math" panose="02040503050406030204" pitchFamily="18" charset="0"/>
                      </a:rPr>
                      <m:t>))</m:t>
                    </m:r>
                  </m:oMath>
                </a14:m>
                <a:r>
                  <a:rPr lang="en-US" altLang="zh-CN" sz="2000" dirty="0">
                    <a:latin typeface="Times New Roman" panose="02020603050405020304" pitchFamily="18" charset="0"/>
                    <a:cs typeface="Times New Roman" panose="02020603050405020304" pitchFamily="18" charset="0"/>
                  </a:rPr>
                  <a:t> </a:t>
                </a:r>
              </a:p>
              <a:p>
                <a:pPr marL="342900" indent="-342900">
                  <a:buFont typeface="+mj-ea"/>
                  <a:buAutoNum type="circleNumDbPlain"/>
                </a:pPr>
                <a:r>
                  <a:rPr lang="en-US" altLang="zh-CN" sz="2000" dirty="0">
                    <a:latin typeface="Times New Roman" panose="02020603050405020304" pitchFamily="18" charset="0"/>
                    <a:cs typeface="Times New Roman" panose="02020603050405020304" pitchFamily="18" charset="0"/>
                  </a:rPr>
                  <a:t>Environment emits a immediate reward </a:t>
                </a:r>
                <a14:m>
                  <m:oMath xmlns:m="http://schemas.openxmlformats.org/officeDocument/2006/math">
                    <m:r>
                      <a:rPr lang="en-US" altLang="zh-CN" sz="2000" b="1" i="1" smtClean="0">
                        <a:solidFill>
                          <a:srgbClr val="FF0000"/>
                        </a:solidFill>
                        <a:latin typeface="Cambria Math" panose="02040503050406030204" pitchFamily="18" charset="0"/>
                      </a:rPr>
                      <m:t>𝒓</m:t>
                    </m:r>
                    <m:r>
                      <a:rPr lang="en-US" altLang="zh-CN" sz="2000" b="1" i="1" smtClean="0">
                        <a:solidFill>
                          <a:srgbClr val="FF0000"/>
                        </a:solidFill>
                        <a:latin typeface="Cambria Math" panose="02040503050406030204" pitchFamily="18" charset="0"/>
                      </a:rPr>
                      <m:t>(</m:t>
                    </m:r>
                    <m:r>
                      <a:rPr lang="en-US" altLang="zh-CN" sz="2000" b="1" i="1" smtClean="0">
                        <a:solidFill>
                          <a:srgbClr val="FF0000"/>
                        </a:solidFill>
                        <a:latin typeface="Cambria Math" panose="02040503050406030204" pitchFamily="18" charset="0"/>
                      </a:rPr>
                      <m:t>𝒕</m:t>
                    </m:r>
                    <m:r>
                      <a:rPr lang="en-US" altLang="zh-CN" sz="2000" b="1" i="1" smtClean="0">
                        <a:solidFill>
                          <a:srgbClr val="FF0000"/>
                        </a:solidFill>
                        <a:latin typeface="Cambria Math" panose="02040503050406030204" pitchFamily="18" charset="0"/>
                      </a:rPr>
                      <m:t>+</m:t>
                    </m:r>
                    <m:r>
                      <a:rPr lang="en-US" altLang="zh-CN" sz="2000" b="1" i="1" smtClean="0">
                        <a:solidFill>
                          <a:srgbClr val="FF0000"/>
                        </a:solidFill>
                        <a:latin typeface="Cambria Math" panose="02040503050406030204" pitchFamily="18" charset="0"/>
                      </a:rPr>
                      <m:t>𝟏</m:t>
                    </m:r>
                    <m:r>
                      <a:rPr lang="en-US" altLang="zh-CN" sz="2000" b="1" i="1" smtClean="0">
                        <a:solidFill>
                          <a:srgbClr val="FF0000"/>
                        </a:solidFill>
                        <a:latin typeface="Cambria Math" panose="02040503050406030204" pitchFamily="18" charset="0"/>
                      </a:rPr>
                      <m:t>)</m:t>
                    </m:r>
                  </m:oMath>
                </a14:m>
                <a:r>
                  <a:rPr lang="en-US" altLang="zh-CN" sz="2000" dirty="0">
                    <a:latin typeface="Times New Roman" panose="02020603050405020304" pitchFamily="18" charset="0"/>
                    <a:cs typeface="Times New Roman" panose="02020603050405020304" pitchFamily="18" charset="0"/>
                  </a:rPr>
                  <a:t> to agent</a:t>
                </a:r>
              </a:p>
              <a:p>
                <a:pPr marL="342900" indent="-342900">
                  <a:buFont typeface="+mj-ea"/>
                  <a:buAutoNum type="circleNumDbPlain"/>
                </a:pPr>
                <a:r>
                  <a:rPr lang="en-US" altLang="zh-CN" sz="2000" dirty="0">
                    <a:latin typeface="Times New Roman" panose="02020603050405020304" pitchFamily="18" charset="0"/>
                    <a:cs typeface="Times New Roman" panose="02020603050405020304" pitchFamily="18" charset="0"/>
                  </a:rPr>
                  <a:t>Environment changes its state to </a:t>
                </a:r>
                <a14:m>
                  <m:oMath xmlns:m="http://schemas.openxmlformats.org/officeDocument/2006/math">
                    <m:r>
                      <a:rPr lang="en-US" altLang="zh-CN" sz="2000" b="1" i="1" smtClean="0">
                        <a:solidFill>
                          <a:srgbClr val="FF0000"/>
                        </a:solidFill>
                        <a:latin typeface="Cambria Math" panose="02040503050406030204" pitchFamily="18" charset="0"/>
                      </a:rPr>
                      <m:t>𝒔</m:t>
                    </m:r>
                    <m:r>
                      <a:rPr lang="en-US" altLang="zh-CN" sz="2000" b="1" i="1" smtClean="0">
                        <a:solidFill>
                          <a:srgbClr val="FF0000"/>
                        </a:solidFill>
                        <a:latin typeface="Cambria Math" panose="02040503050406030204" pitchFamily="18" charset="0"/>
                      </a:rPr>
                      <m:t>(</m:t>
                    </m:r>
                    <m:r>
                      <a:rPr lang="en-US" altLang="zh-CN" sz="2000" b="1" i="1" smtClean="0">
                        <a:solidFill>
                          <a:srgbClr val="FF0000"/>
                        </a:solidFill>
                        <a:latin typeface="Cambria Math" panose="02040503050406030204" pitchFamily="18" charset="0"/>
                      </a:rPr>
                      <m:t>𝒕</m:t>
                    </m:r>
                    <m:r>
                      <a:rPr lang="en-US" altLang="zh-CN" sz="2000" b="1" i="1" smtClean="0">
                        <a:solidFill>
                          <a:srgbClr val="FF0000"/>
                        </a:solidFill>
                        <a:latin typeface="Cambria Math" panose="02040503050406030204" pitchFamily="18" charset="0"/>
                      </a:rPr>
                      <m:t>+</m:t>
                    </m:r>
                    <m:r>
                      <a:rPr lang="en-US" altLang="zh-CN" sz="2000" b="1" i="1" smtClean="0">
                        <a:solidFill>
                          <a:srgbClr val="FF0000"/>
                        </a:solidFill>
                        <a:latin typeface="Cambria Math" panose="02040503050406030204" pitchFamily="18" charset="0"/>
                      </a:rPr>
                      <m:t>𝟏</m:t>
                    </m:r>
                    <m:r>
                      <a:rPr lang="en-US" altLang="zh-CN" sz="2000" b="1" i="1" smtClean="0">
                        <a:solidFill>
                          <a:srgbClr val="FF0000"/>
                        </a:solidFill>
                        <a:latin typeface="Cambria Math" panose="02040503050406030204" pitchFamily="18" charset="0"/>
                      </a:rPr>
                      <m:t>)</m:t>
                    </m:r>
                  </m:oMath>
                </a14:m>
                <a:endParaRPr lang="en-US" altLang="zh-CN" sz="2000" b="1" dirty="0">
                  <a:latin typeface="Times New Roman" panose="02020603050405020304" pitchFamily="18" charset="0"/>
                  <a:cs typeface="Times New Roman" panose="02020603050405020304" pitchFamily="18" charset="0"/>
                </a:endParaRPr>
              </a:p>
              <a:p>
                <a:pPr marL="342900" indent="-342900">
                  <a:buFont typeface="+mj-ea"/>
                  <a:buAutoNum type="circleNumDbPlain"/>
                </a:pPr>
                <a:r>
                  <a:rPr lang="en-US" altLang="zh-CN" sz="2000" dirty="0">
                    <a:latin typeface="Times New Roman" panose="02020603050405020304" pitchFamily="18" charset="0"/>
                    <a:cs typeface="Times New Roman" panose="02020603050405020304" pitchFamily="18" charset="0"/>
                  </a:rPr>
                  <a:t>Agent improves his policy </a:t>
                </a:r>
                <a14:m>
                  <m:oMath xmlns:m="http://schemas.openxmlformats.org/officeDocument/2006/math">
                    <m:r>
                      <a:rPr lang="en-US" altLang="zh-CN" sz="2000" b="1" i="1">
                        <a:solidFill>
                          <a:srgbClr val="FF0000"/>
                        </a:solidFill>
                        <a:latin typeface="Cambria Math" panose="02040503050406030204" pitchFamily="18" charset="0"/>
                      </a:rPr>
                      <m:t>𝝅</m:t>
                    </m:r>
                    <m:r>
                      <a:rPr lang="en-US" altLang="zh-CN" sz="2000" b="1" i="1">
                        <a:solidFill>
                          <a:srgbClr val="FF0000"/>
                        </a:solidFill>
                        <a:latin typeface="Cambria Math" panose="02040503050406030204" pitchFamily="18" charset="0"/>
                      </a:rPr>
                      <m:t>(</m:t>
                    </m:r>
                    <m:r>
                      <a:rPr lang="en-US" altLang="zh-CN" sz="2000" b="1" i="1">
                        <a:solidFill>
                          <a:srgbClr val="FF0000"/>
                        </a:solidFill>
                        <a:latin typeface="Cambria Math" panose="02040503050406030204" pitchFamily="18" charset="0"/>
                      </a:rPr>
                      <m:t>𝒔</m:t>
                    </m:r>
                    <m:r>
                      <a:rPr lang="en-US" altLang="zh-CN" sz="2000" b="1" i="1">
                        <a:solidFill>
                          <a:srgbClr val="FF0000"/>
                        </a:solidFill>
                        <a:latin typeface="Cambria Math" panose="02040503050406030204" pitchFamily="18" charset="0"/>
                      </a:rPr>
                      <m:t>)</m:t>
                    </m:r>
                  </m:oMath>
                </a14:m>
                <a:r>
                  <a:rPr lang="en-US" altLang="zh-CN" sz="2000" b="1" i="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according to the reward.</a:t>
                </a:r>
              </a:p>
              <a:p>
                <a:pPr marL="342900" indent="-342900">
                  <a:buFont typeface="+mj-ea"/>
                  <a:buAutoNum type="circleNumDbPlain"/>
                </a:pPr>
                <a:endParaRPr lang="en-US" altLang="zh-CN" sz="2000" b="1" dirty="0">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d>
                        <m:dPr>
                          <m:begChr m:val="{"/>
                          <m:endChr m:val=""/>
                          <m:ctrlPr>
                            <a:rPr lang="en-US" altLang="zh-CN" sz="2000" i="1">
                              <a:latin typeface="Cambria Math" panose="02040503050406030204" pitchFamily="18" charset="0"/>
                            </a:rPr>
                          </m:ctrlPr>
                        </m:dPr>
                        <m:e>
                          <m:eqArr>
                            <m:eqArrPr>
                              <m:ctrlPr>
                                <a:rPr lang="en-US" altLang="zh-CN" sz="2000" i="1">
                                  <a:latin typeface="Cambria Math" panose="02040503050406030204" pitchFamily="18" charset="0"/>
                                </a:rPr>
                              </m:ctrlPr>
                            </m:eqArrPr>
                            <m:e>
                              <m:r>
                                <a:rPr lang="en-US" altLang="zh-CN" sz="2000" i="1">
                                  <a:latin typeface="Cambria Math" panose="02040503050406030204" pitchFamily="18" charset="0"/>
                                </a:rPr>
                                <m:t>&lt;</m:t>
                              </m:r>
                              <m:r>
                                <a:rPr lang="en-US" altLang="zh-CN" sz="2000" i="1">
                                  <a:latin typeface="Cambria Math" panose="02040503050406030204" pitchFamily="18" charset="0"/>
                                </a:rPr>
                                <m:t>𝑠</m:t>
                              </m:r>
                              <m:r>
                                <a:rPr lang="en-US" altLang="zh-CN" sz="2000" i="1">
                                  <a:latin typeface="Cambria Math" panose="02040503050406030204" pitchFamily="18" charset="0"/>
                                </a:rPr>
                                <m:t>,</m:t>
                              </m:r>
                              <m:r>
                                <a:rPr lang="en-US" altLang="zh-CN" sz="2000" i="1">
                                  <a:latin typeface="Cambria Math" panose="02040503050406030204" pitchFamily="18" charset="0"/>
                                </a:rPr>
                                <m:t>𝑎</m:t>
                              </m:r>
                              <m:r>
                                <a:rPr lang="en-US" altLang="zh-CN" sz="2000" i="1">
                                  <a:latin typeface="Cambria Math" panose="02040503050406030204" pitchFamily="18" charset="0"/>
                                </a:rPr>
                                <m:t>,</m:t>
                              </m:r>
                              <m:r>
                                <a:rPr lang="en-US" altLang="zh-CN" sz="2000" i="1">
                                  <a:latin typeface="Cambria Math" panose="02040503050406030204" pitchFamily="18" charset="0"/>
                                </a:rPr>
                                <m:t>𝑟</m:t>
                              </m:r>
                              <m:r>
                                <a:rPr lang="en-US" altLang="zh-CN" sz="2000" i="1">
                                  <a:latin typeface="Cambria Math" panose="02040503050406030204" pitchFamily="18" charset="0"/>
                                </a:rPr>
                                <m:t>,</m:t>
                              </m:r>
                              <m:sSup>
                                <m:sSupPr>
                                  <m:ctrlPr>
                                    <a:rPr lang="en-US" altLang="zh-CN" sz="2000" i="1">
                                      <a:latin typeface="Cambria Math" panose="02040503050406030204" pitchFamily="18" charset="0"/>
                                    </a:rPr>
                                  </m:ctrlPr>
                                </m:sSupPr>
                                <m:e>
                                  <m:r>
                                    <a:rPr lang="en-US" altLang="zh-CN" sz="2000" i="1">
                                      <a:latin typeface="Cambria Math" panose="02040503050406030204" pitchFamily="18" charset="0"/>
                                    </a:rPr>
                                    <m:t>𝑠</m:t>
                                  </m:r>
                                </m:e>
                                <m:sup>
                                  <m:r>
                                    <a:rPr lang="en-US" altLang="zh-CN" sz="2000" i="1">
                                      <a:latin typeface="Cambria Math" panose="02040503050406030204" pitchFamily="18" charset="0"/>
                                    </a:rPr>
                                    <m:t>′</m:t>
                                  </m:r>
                                </m:sup>
                              </m:sSup>
                              <m:r>
                                <a:rPr lang="en-US" altLang="zh-CN" sz="2000" i="1">
                                  <a:latin typeface="Cambria Math" panose="02040503050406030204" pitchFamily="18" charset="0"/>
                                </a:rPr>
                                <m:t>&gt;</m:t>
                              </m:r>
                            </m:e>
                            <m:e>
                              <m:r>
                                <a:rPr lang="en-US" altLang="zh-CN" sz="2000" i="1">
                                  <a:latin typeface="Cambria Math" panose="02040503050406030204" pitchFamily="18" charset="0"/>
                                </a:rPr>
                                <m:t>𝑠</m:t>
                              </m:r>
                              <m:r>
                                <a:rPr lang="en-US" altLang="zh-CN" sz="2000" i="1">
                                  <a:latin typeface="Cambria Math" panose="02040503050406030204" pitchFamily="18" charset="0"/>
                                </a:rPr>
                                <m:t>←</m:t>
                              </m:r>
                              <m:sSup>
                                <m:sSupPr>
                                  <m:ctrlPr>
                                    <a:rPr lang="en-US" altLang="zh-CN" sz="2000" i="1">
                                      <a:latin typeface="Cambria Math" panose="02040503050406030204" pitchFamily="18" charset="0"/>
                                    </a:rPr>
                                  </m:ctrlPr>
                                </m:sSupPr>
                                <m:e>
                                  <m:r>
                                    <a:rPr lang="en-US" altLang="zh-CN" sz="2000" i="1">
                                      <a:latin typeface="Cambria Math" panose="02040503050406030204" pitchFamily="18" charset="0"/>
                                    </a:rPr>
                                    <m:t>𝑠</m:t>
                                  </m:r>
                                </m:e>
                                <m:sup>
                                  <m:r>
                                    <a:rPr lang="en-US" altLang="zh-CN" sz="2000" i="1">
                                      <a:latin typeface="Cambria Math" panose="02040503050406030204" pitchFamily="18" charset="0"/>
                                    </a:rPr>
                                    <m:t>′</m:t>
                                  </m:r>
                                </m:sup>
                              </m:sSup>
                            </m:e>
                          </m:eqArr>
                        </m:e>
                      </m:d>
                    </m:oMath>
                  </m:oMathPara>
                </a14:m>
                <a:endParaRPr lang="zh-CN" altLang="en-US" sz="2000" dirty="0">
                  <a:latin typeface="Times New Roman" panose="02020603050405020304" pitchFamily="18" charset="0"/>
                  <a:cs typeface="Times New Roman" panose="02020603050405020304" pitchFamily="18" charset="0"/>
                </a:endParaRPr>
              </a:p>
            </p:txBody>
          </p:sp>
        </mc:Choice>
        <mc:Fallback xmlns="">
          <p:sp>
            <p:nvSpPr>
              <p:cNvPr id="57" name="文本框 56"/>
              <p:cNvSpPr txBox="1">
                <a:spLocks noRot="1" noChangeAspect="1" noMove="1" noResize="1" noEditPoints="1" noAdjustHandles="1" noChangeArrowheads="1" noChangeShapeType="1" noTextEdit="1"/>
              </p:cNvSpPr>
              <p:nvPr/>
            </p:nvSpPr>
            <p:spPr>
              <a:xfrm>
                <a:off x="5953760" y="2257425"/>
                <a:ext cx="5409565" cy="4314825"/>
              </a:xfrm>
              <a:prstGeom prst="rect">
                <a:avLst/>
              </a:prstGeom>
              <a:blipFill rotWithShape="1">
                <a:blip r:embed="rId4"/>
                <a:stretch>
                  <a:fillRect l="-117" t="-162" r="-117" b="-147"/>
                </a:stretch>
              </a:blipFill>
              <a:ln>
                <a:solidFill>
                  <a:srgbClr val="FF0000"/>
                </a:solidFill>
              </a:ln>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p:grpSp>
        <p:nvGrpSpPr>
          <p:cNvPr id="33" name="组合 32"/>
          <p:cNvGrpSpPr/>
          <p:nvPr/>
        </p:nvGrpSpPr>
        <p:grpSpPr>
          <a:xfrm>
            <a:off x="496053" y="2008918"/>
            <a:ext cx="3600074" cy="4433315"/>
            <a:chOff x="5287981" y="2050223"/>
            <a:chExt cx="3600074" cy="4433315"/>
          </a:xfrm>
        </p:grpSpPr>
        <p:pic>
          <p:nvPicPr>
            <p:cNvPr id="34" name="Picture 2" descr="http://pic39.nipic.com/20140311/2531170_133955167000_2.jpg"/>
            <p:cNvPicPr>
              <a:picLocks noChangeAspect="1" noChangeArrowheads="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549337" y="4793163"/>
              <a:ext cx="1063062" cy="1063062"/>
            </a:xfrm>
            <a:prstGeom prst="rect">
              <a:avLst/>
            </a:prstGeom>
            <a:noFill/>
            <a:extLst>
              <a:ext uri="{909E8E84-426E-40DD-AFC4-6F175D3DCCD1}">
                <a14:hiddenFill xmlns:a14="http://schemas.microsoft.com/office/drawing/2010/main">
                  <a:solidFill>
                    <a:srgbClr val="FFFFFF"/>
                  </a:solidFill>
                </a14:hiddenFill>
              </a:ext>
            </a:extLst>
          </p:spPr>
        </p:pic>
        <p:cxnSp>
          <p:nvCxnSpPr>
            <p:cNvPr id="35" name="肘形连接符 34"/>
            <p:cNvCxnSpPr>
              <a:stCxn id="49" idx="0"/>
              <a:endCxn id="43" idx="2"/>
            </p:cNvCxnSpPr>
            <p:nvPr/>
          </p:nvCxnSpPr>
          <p:spPr>
            <a:xfrm flipV="1">
              <a:off x="7080865" y="3646826"/>
              <a:ext cx="0" cy="468182"/>
            </a:xfrm>
            <a:prstGeom prst="straightConnector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grpSp>
          <p:nvGrpSpPr>
            <p:cNvPr id="36" name="组合 35"/>
            <p:cNvGrpSpPr/>
            <p:nvPr/>
          </p:nvGrpSpPr>
          <p:grpSpPr>
            <a:xfrm>
              <a:off x="5287981" y="2050223"/>
              <a:ext cx="3600074" cy="4433315"/>
              <a:chOff x="5287981" y="2050223"/>
              <a:chExt cx="3600074" cy="4433315"/>
            </a:xfrm>
          </p:grpSpPr>
          <p:grpSp>
            <p:nvGrpSpPr>
              <p:cNvPr id="37" name="组合 36"/>
              <p:cNvGrpSpPr/>
              <p:nvPr/>
            </p:nvGrpSpPr>
            <p:grpSpPr>
              <a:xfrm>
                <a:off x="5287981" y="2479192"/>
                <a:ext cx="3600074" cy="4004346"/>
                <a:chOff x="5297506" y="2783992"/>
                <a:chExt cx="3600074" cy="4004346"/>
              </a:xfrm>
            </p:grpSpPr>
            <p:grpSp>
              <p:nvGrpSpPr>
                <p:cNvPr id="41" name="组合 40"/>
                <p:cNvGrpSpPr/>
                <p:nvPr/>
              </p:nvGrpSpPr>
              <p:grpSpPr>
                <a:xfrm>
                  <a:off x="5297506" y="2783992"/>
                  <a:ext cx="3600074" cy="4004346"/>
                  <a:chOff x="697586" y="2429752"/>
                  <a:chExt cx="4252929" cy="4730514"/>
                </a:xfrm>
              </p:grpSpPr>
              <p:pic>
                <p:nvPicPr>
                  <p:cNvPr id="43" name="Picture 2"/>
                  <p:cNvPicPr>
                    <a:picLocks noChangeAspect="1" noChangeArrowheads="1"/>
                  </p:cNvPicPr>
                  <p:nvPr/>
                </p:nvPicPr>
                <p:blipFill>
                  <a:blip r:embed="rId6" cstate="print">
                    <a:extLst>
                      <a:ext uri="{28A0092B-C50C-407E-A947-70E740481C1C}">
                        <a14:useLocalDpi xmlns:a14="http://schemas.microsoft.com/office/drawing/2010/main" val="0"/>
                      </a:ext>
                    </a:extLst>
                  </a:blip>
                  <a:stretch>
                    <a:fillRect/>
                  </a:stretch>
                </p:blipFill>
                <p:spPr bwMode="auto">
                  <a:xfrm>
                    <a:off x="2277466" y="2656590"/>
                    <a:ext cx="1076269" cy="1152540"/>
                  </a:xfrm>
                  <a:prstGeom prst="rect">
                    <a:avLst/>
                  </a:prstGeom>
                  <a:noFill/>
                  <a:ln w="9525">
                    <a:noFill/>
                    <a:miter lim="800000"/>
                    <a:headEnd/>
                    <a:tailEnd/>
                  </a:ln>
                </p:spPr>
              </p:pic>
              <p:cxnSp>
                <p:nvCxnSpPr>
                  <p:cNvPr id="44" name="肘形连接符 43"/>
                  <p:cNvCxnSpPr>
                    <a:stCxn id="54" idx="0"/>
                    <a:endCxn id="43" idx="1"/>
                  </p:cNvCxnSpPr>
                  <p:nvPr/>
                </p:nvCxnSpPr>
                <p:spPr>
                  <a:xfrm rot="5400000" flipH="1" flipV="1">
                    <a:off x="1187978" y="3272728"/>
                    <a:ext cx="1129354" cy="1049621"/>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45" name="肘形连接符 34"/>
                  <p:cNvCxnSpPr>
                    <a:stCxn id="34" idx="0"/>
                    <a:endCxn id="49" idx="2"/>
                  </p:cNvCxnSpPr>
                  <p:nvPr/>
                </p:nvCxnSpPr>
                <p:spPr>
                  <a:xfrm flipH="1" flipV="1">
                    <a:off x="2815600" y="4798524"/>
                    <a:ext cx="4" cy="364825"/>
                  </a:xfrm>
                  <a:prstGeom prst="straightConnector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46" name="肘形连接符 45"/>
                  <p:cNvCxnSpPr>
                    <a:stCxn id="34" idx="1"/>
                    <a:endCxn id="54" idx="2"/>
                  </p:cNvCxnSpPr>
                  <p:nvPr/>
                </p:nvCxnSpPr>
                <p:spPr>
                  <a:xfrm rot="10800000">
                    <a:off x="1227844" y="4798525"/>
                    <a:ext cx="959838" cy="992747"/>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47" name="肘形连接符 46"/>
                  <p:cNvCxnSpPr>
                    <a:stCxn id="55" idx="2"/>
                    <a:endCxn id="34" idx="3"/>
                  </p:cNvCxnSpPr>
                  <p:nvPr/>
                </p:nvCxnSpPr>
                <p:spPr>
                  <a:xfrm rot="5400000">
                    <a:off x="3369633" y="4872416"/>
                    <a:ext cx="992747" cy="844962"/>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48" name="文本框 47"/>
                  <p:cNvSpPr txBox="1"/>
                  <p:nvPr/>
                </p:nvSpPr>
                <p:spPr>
                  <a:xfrm>
                    <a:off x="2110882" y="6223801"/>
                    <a:ext cx="1796334" cy="43630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environment</a:t>
                    </a:r>
                    <a:endParaRPr lang="zh-CN"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9" name="文本框 48"/>
                      <p:cNvSpPr txBox="1"/>
                      <p:nvPr/>
                    </p:nvSpPr>
                    <p:spPr>
                      <a:xfrm>
                        <a:off x="2093044" y="4362215"/>
                        <a:ext cx="1445113"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reward </a:t>
                        </a:r>
                        <a14:m>
                          <m:oMath xmlns:m="http://schemas.openxmlformats.org/officeDocument/2006/math">
                            <m:r>
                              <a:rPr lang="en-US" altLang="zh-CN" i="1">
                                <a:solidFill>
                                  <a:srgbClr val="FF0000"/>
                                </a:solidFill>
                                <a:latin typeface="Cambria Math" panose="02040503050406030204" pitchFamily="18" charset="0"/>
                              </a:rPr>
                              <m:t>𝑟</m:t>
                            </m:r>
                          </m:oMath>
                        </a14:m>
                        <a:r>
                          <a:rPr lang="en-US" altLang="zh-CN" dirty="0">
                            <a:latin typeface="Times New Roman" panose="02020603050405020304" pitchFamily="18" charset="0"/>
                            <a:cs typeface="Times New Roman" panose="02020603050405020304" pitchFamily="18" charset="0"/>
                          </a:rPr>
                          <a:t>  </a:t>
                        </a:r>
                        <a:endParaRPr lang="zh-CN" altLang="en-US" dirty="0">
                          <a:latin typeface="Times New Roman" panose="02020603050405020304" pitchFamily="18" charset="0"/>
                          <a:cs typeface="Times New Roman" panose="02020603050405020304" pitchFamily="18" charset="0"/>
                        </a:endParaRPr>
                      </a:p>
                    </p:txBody>
                  </p:sp>
                </mc:Choice>
                <mc:Fallback xmlns="">
                  <p:sp>
                    <p:nvSpPr>
                      <p:cNvPr id="49" name="文本框 48"/>
                      <p:cNvSpPr txBox="1">
                        <a:spLocks noRot="1" noChangeAspect="1" noMove="1" noResize="1" noEditPoints="1" noAdjustHandles="1" noChangeArrowheads="1" noChangeShapeType="1" noTextEdit="1"/>
                      </p:cNvSpPr>
                      <p:nvPr/>
                    </p:nvSpPr>
                    <p:spPr>
                      <a:xfrm>
                        <a:off x="2093044" y="4362215"/>
                        <a:ext cx="1445113" cy="436309"/>
                      </a:xfrm>
                      <a:prstGeom prst="rect">
                        <a:avLst/>
                      </a:prstGeom>
                      <a:blipFill rotWithShape="1">
                        <a:blip r:embed="rId7"/>
                      </a:blipFill>
                    </p:spPr>
                    <p:txBody>
                      <a:bodyPr/>
                      <a:lstStyle/>
                      <a:p>
                        <a:r>
                          <a:rPr lang="zh-CN" altLang="en-US">
                            <a:noFill/>
                          </a:rPr>
                          <a:t> </a:t>
                        </a:r>
                      </a:p>
                    </p:txBody>
                  </p:sp>
                </mc:Fallback>
              </mc:AlternateContent>
              <p:sp>
                <p:nvSpPr>
                  <p:cNvPr id="50" name="文本框 49"/>
                  <p:cNvSpPr txBox="1"/>
                  <p:nvPr/>
                </p:nvSpPr>
                <p:spPr>
                  <a:xfrm>
                    <a:off x="1138247" y="2888081"/>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①</a:t>
                    </a:r>
                  </a:p>
                </p:txBody>
              </p:sp>
              <p:sp>
                <p:nvSpPr>
                  <p:cNvPr id="51" name="文本框 50"/>
                  <p:cNvSpPr txBox="1"/>
                  <p:nvPr/>
                </p:nvSpPr>
                <p:spPr>
                  <a:xfrm>
                    <a:off x="3872990" y="2927337"/>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②</a:t>
                    </a:r>
                  </a:p>
                </p:txBody>
              </p:sp>
              <p:sp>
                <p:nvSpPr>
                  <p:cNvPr id="52" name="文本框 51"/>
                  <p:cNvSpPr txBox="1"/>
                  <p:nvPr/>
                </p:nvSpPr>
                <p:spPr>
                  <a:xfrm>
                    <a:off x="2834779" y="4659505"/>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③</a:t>
                    </a:r>
                  </a:p>
                </p:txBody>
              </p:sp>
              <p:sp>
                <p:nvSpPr>
                  <p:cNvPr id="53" name="文本框 52"/>
                  <p:cNvSpPr txBox="1"/>
                  <p:nvPr/>
                </p:nvSpPr>
                <p:spPr>
                  <a:xfrm>
                    <a:off x="2627031" y="6723957"/>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④</a:t>
                    </a:r>
                  </a:p>
                </p:txBody>
              </p:sp>
              <mc:AlternateContent xmlns:mc="http://schemas.openxmlformats.org/markup-compatibility/2006" xmlns:a14="http://schemas.microsoft.com/office/drawing/2010/main">
                <mc:Choice Requires="a14">
                  <p:sp>
                    <p:nvSpPr>
                      <p:cNvPr id="54" name="文本框 53"/>
                      <p:cNvSpPr txBox="1"/>
                      <p:nvPr/>
                    </p:nvSpPr>
                    <p:spPr>
                      <a:xfrm>
                        <a:off x="697586" y="4362215"/>
                        <a:ext cx="1060516"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state </a:t>
                        </a:r>
                        <a14:m>
                          <m:oMath xmlns:m="http://schemas.openxmlformats.org/officeDocument/2006/math">
                            <m:r>
                              <a:rPr lang="en-US" altLang="zh-CN" i="1">
                                <a:solidFill>
                                  <a:srgbClr val="FF0000"/>
                                </a:solidFill>
                                <a:latin typeface="Cambria Math" panose="02040503050406030204" pitchFamily="18" charset="0"/>
                              </a:rPr>
                              <m:t>𝑠</m:t>
                            </m:r>
                          </m:oMath>
                        </a14:m>
                        <a:endParaRPr lang="zh-CN" altLang="en-US" dirty="0">
                          <a:latin typeface="Times New Roman" panose="02020603050405020304" pitchFamily="18" charset="0"/>
                          <a:cs typeface="Times New Roman" panose="02020603050405020304" pitchFamily="18" charset="0"/>
                        </a:endParaRPr>
                      </a:p>
                    </p:txBody>
                  </p:sp>
                </mc:Choice>
                <mc:Fallback xmlns="">
                  <p:sp>
                    <p:nvSpPr>
                      <p:cNvPr id="54" name="文本框 53"/>
                      <p:cNvSpPr txBox="1">
                        <a:spLocks noRot="1" noChangeAspect="1" noMove="1" noResize="1" noEditPoints="1" noAdjustHandles="1" noChangeArrowheads="1" noChangeShapeType="1" noTextEdit="1"/>
                      </p:cNvSpPr>
                      <p:nvPr/>
                    </p:nvSpPr>
                    <p:spPr>
                      <a:xfrm>
                        <a:off x="697586" y="4362215"/>
                        <a:ext cx="1060516" cy="436309"/>
                      </a:xfrm>
                      <a:prstGeom prst="rect">
                        <a:avLst/>
                      </a:prstGeom>
                      <a:blipFill rotWithShape="1">
                        <a:blip r:embed="rId8"/>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5" name="文本框 54"/>
                      <p:cNvSpPr txBox="1"/>
                      <p:nvPr/>
                    </p:nvSpPr>
                    <p:spPr>
                      <a:xfrm>
                        <a:off x="3626458" y="4362215"/>
                        <a:ext cx="1324057"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action </a:t>
                        </a:r>
                        <a14:m>
                          <m:oMath xmlns:m="http://schemas.openxmlformats.org/officeDocument/2006/math">
                            <m:r>
                              <a:rPr lang="en-US" altLang="zh-CN" i="1">
                                <a:solidFill>
                                  <a:srgbClr val="FF0000"/>
                                </a:solidFill>
                                <a:latin typeface="Cambria Math" panose="02040503050406030204" pitchFamily="18" charset="0"/>
                              </a:rPr>
                              <m:t>𝑎</m:t>
                            </m:r>
                          </m:oMath>
                        </a14:m>
                        <a:endParaRPr lang="zh-CN" altLang="en-US" dirty="0">
                          <a:latin typeface="Times New Roman" panose="02020603050405020304" pitchFamily="18" charset="0"/>
                          <a:cs typeface="Times New Roman" panose="02020603050405020304" pitchFamily="18" charset="0"/>
                        </a:endParaRPr>
                      </a:p>
                    </p:txBody>
                  </p:sp>
                </mc:Choice>
                <mc:Fallback xmlns="">
                  <p:sp>
                    <p:nvSpPr>
                      <p:cNvPr id="55" name="文本框 54"/>
                      <p:cNvSpPr txBox="1">
                        <a:spLocks noRot="1" noChangeAspect="1" noMove="1" noResize="1" noEditPoints="1" noAdjustHandles="1" noChangeArrowheads="1" noChangeShapeType="1" noTextEdit="1"/>
                      </p:cNvSpPr>
                      <p:nvPr/>
                    </p:nvSpPr>
                    <p:spPr>
                      <a:xfrm>
                        <a:off x="3626458" y="4362215"/>
                        <a:ext cx="1324057" cy="436309"/>
                      </a:xfrm>
                      <a:prstGeom prst="rect">
                        <a:avLst/>
                      </a:prstGeom>
                      <a:blipFill rotWithShape="1">
                        <a:blip r:embed="rId9"/>
                      </a:blipFill>
                    </p:spPr>
                    <p:txBody>
                      <a:bodyPr/>
                      <a:lstStyle/>
                      <a:p>
                        <a:r>
                          <a:rPr lang="zh-CN" altLang="en-US">
                            <a:noFill/>
                          </a:rPr>
                          <a:t> </a:t>
                        </a:r>
                      </a:p>
                    </p:txBody>
                  </p:sp>
                </mc:Fallback>
              </mc:AlternateContent>
              <p:sp>
                <p:nvSpPr>
                  <p:cNvPr id="56" name="文本框 55"/>
                  <p:cNvSpPr txBox="1"/>
                  <p:nvPr/>
                </p:nvSpPr>
                <p:spPr>
                  <a:xfrm>
                    <a:off x="2378197" y="2429752"/>
                    <a:ext cx="1019576"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agent</a:t>
                    </a:r>
                    <a:endParaRPr lang="zh-CN" altLang="en-US" dirty="0">
                      <a:latin typeface="Times New Roman" panose="02020603050405020304" pitchFamily="18" charset="0"/>
                      <a:cs typeface="Times New Roman" panose="02020603050405020304" pitchFamily="18" charset="0"/>
                    </a:endParaRPr>
                  </a:p>
                </p:txBody>
              </p:sp>
            </p:grpSp>
            <p:cxnSp>
              <p:nvCxnSpPr>
                <p:cNvPr id="42" name="肘形连接符 41"/>
                <p:cNvCxnSpPr>
                  <a:stCxn id="55" idx="0"/>
                  <a:endCxn id="43" idx="3"/>
                </p:cNvCxnSpPr>
                <p:nvPr/>
              </p:nvCxnSpPr>
              <p:spPr>
                <a:xfrm rot="16200000" flipV="1">
                  <a:off x="7463553" y="3546182"/>
                  <a:ext cx="955990" cy="791261"/>
                </a:xfrm>
                <a:prstGeom prst="bentConnector2">
                  <a:avLst/>
                </a:prstGeom>
                <a:ln w="28575">
                  <a:solidFill>
                    <a:srgbClr val="FF0000"/>
                  </a:solidFill>
                  <a:headEnd type="triangle" w="med" len="med"/>
                  <a:tailEnd type="none" w="med" len="med"/>
                </a:ln>
              </p:spPr>
              <p:style>
                <a:lnRef idx="3">
                  <a:schemeClr val="accent5"/>
                </a:lnRef>
                <a:fillRef idx="0">
                  <a:schemeClr val="accent5"/>
                </a:fillRef>
                <a:effectRef idx="2">
                  <a:schemeClr val="accent5"/>
                </a:effectRef>
                <a:fontRef idx="minor">
                  <a:schemeClr val="tx1"/>
                </a:fontRef>
              </p:style>
            </p:cxnSp>
          </p:grpSp>
          <p:cxnSp>
            <p:nvCxnSpPr>
              <p:cNvPr id="38" name="肘形连接符 37"/>
              <p:cNvCxnSpPr/>
              <p:nvPr/>
            </p:nvCxnSpPr>
            <p:spPr>
              <a:xfrm flipH="1">
                <a:off x="6688335" y="2911982"/>
                <a:ext cx="776109" cy="12185"/>
              </a:xfrm>
              <a:prstGeom prst="bentConnector5">
                <a:avLst>
                  <a:gd name="adj1" fmla="val -17461"/>
                  <a:gd name="adj2" fmla="val -4017768"/>
                  <a:gd name="adj3" fmla="val 12826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39" name="文本框 38"/>
              <p:cNvSpPr txBox="1"/>
              <p:nvPr/>
            </p:nvSpPr>
            <p:spPr>
              <a:xfrm>
                <a:off x="6917537" y="2050223"/>
                <a:ext cx="415498" cy="369332"/>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⑤</a:t>
                </a:r>
              </a:p>
            </p:txBody>
          </p:sp>
          <p:cxnSp>
            <p:nvCxnSpPr>
              <p:cNvPr id="40" name="肘形连接符 39"/>
              <p:cNvCxnSpPr/>
              <p:nvPr/>
            </p:nvCxnSpPr>
            <p:spPr>
              <a:xfrm flipH="1">
                <a:off x="6710606" y="5733329"/>
                <a:ext cx="776109" cy="12185"/>
              </a:xfrm>
              <a:prstGeom prst="bentConnector5">
                <a:avLst>
                  <a:gd name="adj1" fmla="val -28261"/>
                  <a:gd name="adj2" fmla="val 3141026"/>
                  <a:gd name="adj3" fmla="val 12826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grpSp>
      </p:grpSp>
      <p:sp>
        <p:nvSpPr>
          <p:cNvPr id="58" name="文本框 57"/>
          <p:cNvSpPr txBox="1"/>
          <p:nvPr/>
        </p:nvSpPr>
        <p:spPr>
          <a:xfrm>
            <a:off x="735371" y="6351841"/>
            <a:ext cx="3417154" cy="461665"/>
          </a:xfrm>
          <a:prstGeom prst="rect">
            <a:avLst/>
          </a:prstGeom>
          <a:noFill/>
        </p:spPr>
        <p:txBody>
          <a:bodyPr wrap="none" rtlCol="0">
            <a:spAutoFit/>
          </a:bodyPr>
          <a:lstStyle/>
          <a:p>
            <a:pPr>
              <a:buClr>
                <a:srgbClr val="FF0000"/>
              </a:buClr>
            </a:pPr>
            <a:r>
              <a:rPr lang="en-US" altLang="zh-CN" sz="2400" b="1" dirty="0">
                <a:latin typeface="Times New Roman" panose="02020603050405020304" pitchFamily="18" charset="0"/>
                <a:cs typeface="Times New Roman" panose="02020603050405020304" pitchFamily="18" charset="0"/>
              </a:rPr>
              <a:t>Reinforcement Learning</a:t>
            </a:r>
            <a:endParaRPr lang="zh-CN" altLang="en-US" sz="2400" b="1" dirty="0">
              <a:latin typeface="Times New Roman" panose="02020603050405020304" pitchFamily="18" charset="0"/>
              <a:cs typeface="Times New Roman" panose="02020603050405020304" pitchFamily="18" charset="0"/>
            </a:endParaRPr>
          </a:p>
        </p:txBody>
      </p:sp>
      <p:sp>
        <p:nvSpPr>
          <p:cNvPr id="59" name="右箭头 58"/>
          <p:cNvSpPr/>
          <p:nvPr/>
        </p:nvSpPr>
        <p:spPr>
          <a:xfrm>
            <a:off x="4138295" y="4000500"/>
            <a:ext cx="1534795" cy="4914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bldLvl="0" animBg="1"/>
      <p:bldP spid="58" grpId="0"/>
      <p:bldP spid="59"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a:xfrm>
            <a:off x="8610600" y="6190617"/>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13</a:t>
            </a:fld>
            <a:endParaRPr lang="zh-CN" altLang="en-US">
              <a:latin typeface="Times New Roman" panose="02020603050405020304" pitchFamily="18" charset="0"/>
              <a:cs typeface="Times New Roman" panose="02020603050405020304" pitchFamily="18" charset="0"/>
            </a:endParaRPr>
          </a:p>
        </p:txBody>
      </p:sp>
      <p:pic>
        <p:nvPicPr>
          <p:cNvPr id="5" name="图片 4"/>
          <p:cNvPicPr>
            <a:picLocks noChangeAspect="1"/>
          </p:cNvPicPr>
          <p:nvPr/>
        </p:nvPicPr>
        <p:blipFill>
          <a:blip r:embed="rId4"/>
          <a:stretch>
            <a:fillRect/>
          </a:stretch>
        </p:blipFill>
        <p:spPr>
          <a:xfrm>
            <a:off x="504190" y="1795780"/>
            <a:ext cx="8002905" cy="4616450"/>
          </a:xfrm>
          <a:prstGeom prst="rect">
            <a:avLst/>
          </a:prstGeom>
        </p:spPr>
      </p:pic>
      <p:sp>
        <p:nvSpPr>
          <p:cNvPr id="6" name="文本框 5"/>
          <p:cNvSpPr txBox="1"/>
          <p:nvPr/>
        </p:nvSpPr>
        <p:spPr>
          <a:xfrm>
            <a:off x="8775700" y="2330450"/>
            <a:ext cx="2712720" cy="2491740"/>
          </a:xfrm>
          <a:prstGeom prst="rect">
            <a:avLst/>
          </a:prstGeom>
          <a:noFill/>
        </p:spPr>
        <p:txBody>
          <a:bodyPr wrap="square" rtlCol="0" anchor="t">
            <a:spAutoFit/>
          </a:bodyPr>
          <a:lstStyle/>
          <a:p>
            <a:pPr>
              <a:lnSpc>
                <a:spcPct val="150000"/>
              </a:lnSpc>
            </a:pPr>
            <a:r>
              <a:rPr lang="zh-CN" altLang="en-US" sz="2400" b="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Reward delay</a:t>
            </a:r>
          </a:p>
          <a:p>
            <a:pPr>
              <a:lnSpc>
                <a:spcPct val="150000"/>
              </a:lnSpc>
            </a:pPr>
            <a:r>
              <a:rPr lang="zh-CN" altLang="en-US" sz="2000">
                <a:latin typeface="Times New Roman" panose="02020603050405020304" pitchFamily="18" charset="0"/>
                <a:ea typeface="微软雅黑" panose="020B0503020204020204" pitchFamily="34" charset="-122"/>
                <a:cs typeface="Times New Roman" panose="02020603050405020304" pitchFamily="18" charset="0"/>
              </a:rPr>
              <a:t>在太空入侵者中，只有“开火”获得奖励，尽管“开火”之前的移动也很重要</a:t>
            </a: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矩形 6"/>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sz="2400" b="1" dirty="0">
                <a:latin typeface="Times New Roman" panose="02020603050405020304" pitchFamily="18" charset="0"/>
                <a:ea typeface="微软雅黑" panose="020B0503020204020204" pitchFamily="34" charset="-122"/>
                <a:cs typeface="Times New Roman" panose="02020603050405020304" pitchFamily="18" charset="0"/>
              </a:rPr>
              <a:t>Learning to play Video Game</a:t>
            </a:r>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sz="2400" b="1" dirty="0">
                <a:latin typeface="Times New Roman" panose="02020603050405020304" pitchFamily="18" charset="0"/>
                <a:ea typeface="微软雅黑" panose="020B0503020204020204" pitchFamily="34" charset="-122"/>
                <a:cs typeface="Times New Roman" panose="02020603050405020304" pitchFamily="18" charset="0"/>
                <a:sym typeface="+mn-ea"/>
              </a:rPr>
              <a:t>Learning to play Video Game</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a:xfrm>
            <a:off x="8610600" y="6190617"/>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14</a:t>
            </a:fld>
            <a:endParaRPr lang="zh-CN" altLang="en-US">
              <a:latin typeface="Times New Roman" panose="02020603050405020304" pitchFamily="18" charset="0"/>
              <a:cs typeface="Times New Roman" panose="02020603050405020304" pitchFamily="18" charset="0"/>
            </a:endParaRPr>
          </a:p>
        </p:txBody>
      </p:sp>
      <p:pic>
        <p:nvPicPr>
          <p:cNvPr id="3" name="图片 2"/>
          <p:cNvPicPr>
            <a:picLocks noChangeAspect="1"/>
          </p:cNvPicPr>
          <p:nvPr/>
        </p:nvPicPr>
        <p:blipFill>
          <a:blip r:embed="rId4"/>
          <a:stretch>
            <a:fillRect/>
          </a:stretch>
        </p:blipFill>
        <p:spPr>
          <a:xfrm>
            <a:off x="1644015" y="1844040"/>
            <a:ext cx="7211060" cy="4711700"/>
          </a:xfrm>
          <a:prstGeom prst="rect">
            <a:avLst/>
          </a:prstGeom>
        </p:spPr>
      </p:pic>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sz="2400" b="1" dirty="0">
                <a:latin typeface="Times New Roman" panose="02020603050405020304" pitchFamily="18" charset="0"/>
                <a:ea typeface="微软雅黑" panose="020B0503020204020204" pitchFamily="34" charset="-122"/>
                <a:cs typeface="Times New Roman" panose="02020603050405020304" pitchFamily="18" charset="0"/>
              </a:rPr>
              <a:t>Learning to play Go</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a:xfrm>
            <a:off x="8604250" y="6202682"/>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15</a:t>
            </a:fld>
            <a:endParaRPr lang="zh-CN" altLang="en-US">
              <a:latin typeface="Times New Roman" panose="02020603050405020304" pitchFamily="18" charset="0"/>
              <a:cs typeface="Times New Roman" panose="02020603050405020304" pitchFamily="18" charset="0"/>
            </a:endParaRPr>
          </a:p>
        </p:txBody>
      </p:sp>
      <p:grpSp>
        <p:nvGrpSpPr>
          <p:cNvPr id="33" name="组合 32"/>
          <p:cNvGrpSpPr/>
          <p:nvPr/>
        </p:nvGrpSpPr>
        <p:grpSpPr>
          <a:xfrm>
            <a:off x="489703" y="1855248"/>
            <a:ext cx="3600074" cy="4433315"/>
            <a:chOff x="5287981" y="2050223"/>
            <a:chExt cx="3600074" cy="4433315"/>
          </a:xfrm>
        </p:grpSpPr>
        <p:pic>
          <p:nvPicPr>
            <p:cNvPr id="34" name="Picture 2" descr="http://pic39.nipic.com/20140311/2531170_133955167000_2.jpg"/>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549337" y="4793163"/>
              <a:ext cx="1063062" cy="1063062"/>
            </a:xfrm>
            <a:prstGeom prst="rect">
              <a:avLst/>
            </a:prstGeom>
            <a:noFill/>
            <a:extLst>
              <a:ext uri="{909E8E84-426E-40DD-AFC4-6F175D3DCCD1}">
                <a14:hiddenFill xmlns:a14="http://schemas.microsoft.com/office/drawing/2010/main">
                  <a:solidFill>
                    <a:srgbClr val="FFFFFF"/>
                  </a:solidFill>
                </a14:hiddenFill>
              </a:ext>
            </a:extLst>
          </p:spPr>
        </p:pic>
        <p:cxnSp>
          <p:nvCxnSpPr>
            <p:cNvPr id="35" name="肘形连接符 34"/>
            <p:cNvCxnSpPr>
              <a:stCxn id="49" idx="0"/>
              <a:endCxn id="43" idx="2"/>
            </p:cNvCxnSpPr>
            <p:nvPr/>
          </p:nvCxnSpPr>
          <p:spPr>
            <a:xfrm flipV="1">
              <a:off x="7080865" y="3646826"/>
              <a:ext cx="0" cy="468182"/>
            </a:xfrm>
            <a:prstGeom prst="straightConnector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grpSp>
          <p:nvGrpSpPr>
            <p:cNvPr id="36" name="组合 35"/>
            <p:cNvGrpSpPr/>
            <p:nvPr/>
          </p:nvGrpSpPr>
          <p:grpSpPr>
            <a:xfrm>
              <a:off x="5287981" y="2050223"/>
              <a:ext cx="3600074" cy="4433315"/>
              <a:chOff x="5287981" y="2050223"/>
              <a:chExt cx="3600074" cy="4433315"/>
            </a:xfrm>
          </p:grpSpPr>
          <p:grpSp>
            <p:nvGrpSpPr>
              <p:cNvPr id="37" name="组合 36"/>
              <p:cNvGrpSpPr/>
              <p:nvPr/>
            </p:nvGrpSpPr>
            <p:grpSpPr>
              <a:xfrm>
                <a:off x="5287981" y="2479192"/>
                <a:ext cx="3600074" cy="4004346"/>
                <a:chOff x="5297506" y="2783992"/>
                <a:chExt cx="3600074" cy="4004346"/>
              </a:xfrm>
            </p:grpSpPr>
            <p:grpSp>
              <p:nvGrpSpPr>
                <p:cNvPr id="41" name="组合 40"/>
                <p:cNvGrpSpPr/>
                <p:nvPr/>
              </p:nvGrpSpPr>
              <p:grpSpPr>
                <a:xfrm>
                  <a:off x="5297506" y="2783992"/>
                  <a:ext cx="3600074" cy="4004346"/>
                  <a:chOff x="697586" y="2429752"/>
                  <a:chExt cx="4252929" cy="4730514"/>
                </a:xfrm>
              </p:grpSpPr>
              <p:pic>
                <p:nvPicPr>
                  <p:cNvPr id="43" name="Picture 2"/>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2277466" y="2656590"/>
                    <a:ext cx="1076269" cy="1152540"/>
                  </a:xfrm>
                  <a:prstGeom prst="rect">
                    <a:avLst/>
                  </a:prstGeom>
                  <a:noFill/>
                  <a:ln w="9525">
                    <a:noFill/>
                    <a:miter lim="800000"/>
                    <a:headEnd/>
                    <a:tailEnd/>
                  </a:ln>
                </p:spPr>
              </p:pic>
              <p:cxnSp>
                <p:nvCxnSpPr>
                  <p:cNvPr id="44" name="肘形连接符 43"/>
                  <p:cNvCxnSpPr>
                    <a:stCxn id="54" idx="0"/>
                    <a:endCxn id="43" idx="1"/>
                  </p:cNvCxnSpPr>
                  <p:nvPr/>
                </p:nvCxnSpPr>
                <p:spPr>
                  <a:xfrm rot="5400000" flipH="1" flipV="1">
                    <a:off x="1187978" y="3272728"/>
                    <a:ext cx="1129354" cy="1049621"/>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45" name="肘形连接符 34"/>
                  <p:cNvCxnSpPr>
                    <a:stCxn id="34" idx="0"/>
                    <a:endCxn id="49" idx="2"/>
                  </p:cNvCxnSpPr>
                  <p:nvPr/>
                </p:nvCxnSpPr>
                <p:spPr>
                  <a:xfrm flipH="1" flipV="1">
                    <a:off x="2815600" y="4798524"/>
                    <a:ext cx="4" cy="364825"/>
                  </a:xfrm>
                  <a:prstGeom prst="straightConnector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46" name="肘形连接符 45"/>
                  <p:cNvCxnSpPr>
                    <a:stCxn id="34" idx="1"/>
                    <a:endCxn id="54" idx="2"/>
                  </p:cNvCxnSpPr>
                  <p:nvPr/>
                </p:nvCxnSpPr>
                <p:spPr>
                  <a:xfrm rot="10800000">
                    <a:off x="1227844" y="4798525"/>
                    <a:ext cx="959838" cy="992747"/>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47" name="肘形连接符 46"/>
                  <p:cNvCxnSpPr>
                    <a:stCxn id="55" idx="2"/>
                    <a:endCxn id="34" idx="3"/>
                  </p:cNvCxnSpPr>
                  <p:nvPr/>
                </p:nvCxnSpPr>
                <p:spPr>
                  <a:xfrm rot="5400000">
                    <a:off x="3369633" y="4872416"/>
                    <a:ext cx="992747" cy="844962"/>
                  </a:xfrm>
                  <a:prstGeom prst="bentConnector2">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48" name="文本框 47"/>
                  <p:cNvSpPr txBox="1"/>
                  <p:nvPr/>
                </p:nvSpPr>
                <p:spPr>
                  <a:xfrm>
                    <a:off x="2110882" y="6223801"/>
                    <a:ext cx="1796334" cy="43630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environment</a:t>
                    </a:r>
                    <a:endParaRPr lang="zh-CN"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9" name="文本框 48"/>
                      <p:cNvSpPr txBox="1"/>
                      <p:nvPr/>
                    </p:nvSpPr>
                    <p:spPr>
                      <a:xfrm>
                        <a:off x="2093044" y="4362215"/>
                        <a:ext cx="1445113"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reward </a:t>
                        </a:r>
                        <a14:m>
                          <m:oMath xmlns:m="http://schemas.openxmlformats.org/officeDocument/2006/math">
                            <m:r>
                              <a:rPr lang="en-US" altLang="zh-CN" i="1">
                                <a:solidFill>
                                  <a:srgbClr val="FF0000"/>
                                </a:solidFill>
                                <a:latin typeface="Cambria Math" panose="02040503050406030204" pitchFamily="18" charset="0"/>
                              </a:rPr>
                              <m:t>𝑟</m:t>
                            </m:r>
                          </m:oMath>
                        </a14:m>
                        <a:r>
                          <a:rPr lang="en-US" altLang="zh-CN" dirty="0">
                            <a:latin typeface="Times New Roman" panose="02020603050405020304" pitchFamily="18" charset="0"/>
                            <a:cs typeface="Times New Roman" panose="02020603050405020304" pitchFamily="18" charset="0"/>
                          </a:rPr>
                          <a:t>  </a:t>
                        </a:r>
                        <a:endParaRPr lang="zh-CN" altLang="en-US" dirty="0">
                          <a:latin typeface="Times New Roman" panose="02020603050405020304" pitchFamily="18" charset="0"/>
                          <a:cs typeface="Times New Roman" panose="02020603050405020304" pitchFamily="18" charset="0"/>
                        </a:endParaRPr>
                      </a:p>
                    </p:txBody>
                  </p:sp>
                </mc:Choice>
                <mc:Fallback xmlns="">
                  <p:sp>
                    <p:nvSpPr>
                      <p:cNvPr id="49" name="文本框 48"/>
                      <p:cNvSpPr txBox="1">
                        <a:spLocks noRot="1" noChangeAspect="1" noMove="1" noResize="1" noEditPoints="1" noAdjustHandles="1" noChangeArrowheads="1" noChangeShapeType="1" noTextEdit="1"/>
                      </p:cNvSpPr>
                      <p:nvPr/>
                    </p:nvSpPr>
                    <p:spPr>
                      <a:xfrm>
                        <a:off x="2093044" y="4362215"/>
                        <a:ext cx="1445113" cy="436309"/>
                      </a:xfrm>
                      <a:prstGeom prst="rect">
                        <a:avLst/>
                      </a:prstGeom>
                      <a:blipFill rotWithShape="1">
                        <a:blip r:embed="rId6"/>
                      </a:blipFill>
                    </p:spPr>
                    <p:txBody>
                      <a:bodyPr/>
                      <a:lstStyle/>
                      <a:p>
                        <a:r>
                          <a:rPr lang="zh-CN" altLang="en-US">
                            <a:noFill/>
                          </a:rPr>
                          <a:t> </a:t>
                        </a:r>
                      </a:p>
                    </p:txBody>
                  </p:sp>
                </mc:Fallback>
              </mc:AlternateContent>
              <p:sp>
                <p:nvSpPr>
                  <p:cNvPr id="50" name="文本框 49"/>
                  <p:cNvSpPr txBox="1"/>
                  <p:nvPr/>
                </p:nvSpPr>
                <p:spPr>
                  <a:xfrm>
                    <a:off x="1138247" y="2888081"/>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①</a:t>
                    </a:r>
                  </a:p>
                </p:txBody>
              </p:sp>
              <p:sp>
                <p:nvSpPr>
                  <p:cNvPr id="51" name="文本框 50"/>
                  <p:cNvSpPr txBox="1"/>
                  <p:nvPr/>
                </p:nvSpPr>
                <p:spPr>
                  <a:xfrm>
                    <a:off x="3872990" y="2927337"/>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②</a:t>
                    </a:r>
                  </a:p>
                </p:txBody>
              </p:sp>
              <p:sp>
                <p:nvSpPr>
                  <p:cNvPr id="52" name="文本框 51"/>
                  <p:cNvSpPr txBox="1"/>
                  <p:nvPr/>
                </p:nvSpPr>
                <p:spPr>
                  <a:xfrm>
                    <a:off x="2834779" y="4659505"/>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③</a:t>
                    </a:r>
                  </a:p>
                </p:txBody>
              </p:sp>
              <p:sp>
                <p:nvSpPr>
                  <p:cNvPr id="53" name="文本框 52"/>
                  <p:cNvSpPr txBox="1"/>
                  <p:nvPr/>
                </p:nvSpPr>
                <p:spPr>
                  <a:xfrm>
                    <a:off x="2627031" y="6723957"/>
                    <a:ext cx="490846" cy="436309"/>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④</a:t>
                    </a:r>
                  </a:p>
                </p:txBody>
              </p:sp>
              <mc:AlternateContent xmlns:mc="http://schemas.openxmlformats.org/markup-compatibility/2006" xmlns:a14="http://schemas.microsoft.com/office/drawing/2010/main">
                <mc:Choice Requires="a14">
                  <p:sp>
                    <p:nvSpPr>
                      <p:cNvPr id="54" name="文本框 53"/>
                      <p:cNvSpPr txBox="1"/>
                      <p:nvPr/>
                    </p:nvSpPr>
                    <p:spPr>
                      <a:xfrm>
                        <a:off x="697586" y="4362215"/>
                        <a:ext cx="1060516"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state </a:t>
                        </a:r>
                        <a14:m>
                          <m:oMath xmlns:m="http://schemas.openxmlformats.org/officeDocument/2006/math">
                            <m:r>
                              <a:rPr lang="en-US" altLang="zh-CN" i="1">
                                <a:solidFill>
                                  <a:srgbClr val="FF0000"/>
                                </a:solidFill>
                                <a:latin typeface="Cambria Math" panose="02040503050406030204" pitchFamily="18" charset="0"/>
                              </a:rPr>
                              <m:t>𝑠</m:t>
                            </m:r>
                          </m:oMath>
                        </a14:m>
                        <a:endParaRPr lang="zh-CN" altLang="en-US" dirty="0">
                          <a:latin typeface="Times New Roman" panose="02020603050405020304" pitchFamily="18" charset="0"/>
                          <a:cs typeface="Times New Roman" panose="02020603050405020304" pitchFamily="18" charset="0"/>
                        </a:endParaRPr>
                      </a:p>
                    </p:txBody>
                  </p:sp>
                </mc:Choice>
                <mc:Fallback xmlns="">
                  <p:sp>
                    <p:nvSpPr>
                      <p:cNvPr id="54" name="文本框 53"/>
                      <p:cNvSpPr txBox="1">
                        <a:spLocks noRot="1" noChangeAspect="1" noMove="1" noResize="1" noEditPoints="1" noAdjustHandles="1" noChangeArrowheads="1" noChangeShapeType="1" noTextEdit="1"/>
                      </p:cNvSpPr>
                      <p:nvPr/>
                    </p:nvSpPr>
                    <p:spPr>
                      <a:xfrm>
                        <a:off x="697586" y="4362215"/>
                        <a:ext cx="1060516" cy="436309"/>
                      </a:xfrm>
                      <a:prstGeom prst="rect">
                        <a:avLst/>
                      </a:prstGeom>
                      <a:blipFill rotWithShape="1">
                        <a:blip r:embed="rId7"/>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5" name="文本框 54"/>
                      <p:cNvSpPr txBox="1"/>
                      <p:nvPr/>
                    </p:nvSpPr>
                    <p:spPr>
                      <a:xfrm>
                        <a:off x="3626458" y="4362215"/>
                        <a:ext cx="1324057"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action </a:t>
                        </a:r>
                        <a14:m>
                          <m:oMath xmlns:m="http://schemas.openxmlformats.org/officeDocument/2006/math">
                            <m:r>
                              <a:rPr lang="en-US" altLang="zh-CN" i="1">
                                <a:solidFill>
                                  <a:srgbClr val="FF0000"/>
                                </a:solidFill>
                                <a:latin typeface="Cambria Math" panose="02040503050406030204" pitchFamily="18" charset="0"/>
                              </a:rPr>
                              <m:t>𝑎</m:t>
                            </m:r>
                          </m:oMath>
                        </a14:m>
                        <a:endParaRPr lang="zh-CN" altLang="en-US" dirty="0">
                          <a:latin typeface="Times New Roman" panose="02020603050405020304" pitchFamily="18" charset="0"/>
                          <a:cs typeface="Times New Roman" panose="02020603050405020304" pitchFamily="18" charset="0"/>
                        </a:endParaRPr>
                      </a:p>
                    </p:txBody>
                  </p:sp>
                </mc:Choice>
                <mc:Fallback xmlns="">
                  <p:sp>
                    <p:nvSpPr>
                      <p:cNvPr id="55" name="文本框 54"/>
                      <p:cNvSpPr txBox="1">
                        <a:spLocks noRot="1" noChangeAspect="1" noMove="1" noResize="1" noEditPoints="1" noAdjustHandles="1" noChangeArrowheads="1" noChangeShapeType="1" noTextEdit="1"/>
                      </p:cNvSpPr>
                      <p:nvPr/>
                    </p:nvSpPr>
                    <p:spPr>
                      <a:xfrm>
                        <a:off x="3626458" y="4362215"/>
                        <a:ext cx="1324057" cy="436309"/>
                      </a:xfrm>
                      <a:prstGeom prst="rect">
                        <a:avLst/>
                      </a:prstGeom>
                      <a:blipFill rotWithShape="1">
                        <a:blip r:embed="rId8"/>
                      </a:blipFill>
                    </p:spPr>
                    <p:txBody>
                      <a:bodyPr/>
                      <a:lstStyle/>
                      <a:p>
                        <a:r>
                          <a:rPr lang="zh-CN" altLang="en-US">
                            <a:noFill/>
                          </a:rPr>
                          <a:t> </a:t>
                        </a:r>
                      </a:p>
                    </p:txBody>
                  </p:sp>
                </mc:Fallback>
              </mc:AlternateContent>
              <p:sp>
                <p:nvSpPr>
                  <p:cNvPr id="56" name="文本框 55"/>
                  <p:cNvSpPr txBox="1"/>
                  <p:nvPr/>
                </p:nvSpPr>
                <p:spPr>
                  <a:xfrm>
                    <a:off x="2378197" y="2429752"/>
                    <a:ext cx="1019576" cy="43630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agent</a:t>
                    </a:r>
                    <a:endParaRPr lang="zh-CN" altLang="en-US" dirty="0">
                      <a:latin typeface="Times New Roman" panose="02020603050405020304" pitchFamily="18" charset="0"/>
                      <a:cs typeface="Times New Roman" panose="02020603050405020304" pitchFamily="18" charset="0"/>
                    </a:endParaRPr>
                  </a:p>
                </p:txBody>
              </p:sp>
            </p:grpSp>
            <p:cxnSp>
              <p:nvCxnSpPr>
                <p:cNvPr id="42" name="肘形连接符 41"/>
                <p:cNvCxnSpPr>
                  <a:stCxn id="55" idx="0"/>
                  <a:endCxn id="43" idx="3"/>
                </p:cNvCxnSpPr>
                <p:nvPr/>
              </p:nvCxnSpPr>
              <p:spPr>
                <a:xfrm rot="16200000" flipV="1">
                  <a:off x="7463553" y="3546182"/>
                  <a:ext cx="955990" cy="791261"/>
                </a:xfrm>
                <a:prstGeom prst="bentConnector2">
                  <a:avLst/>
                </a:prstGeom>
                <a:ln w="28575">
                  <a:solidFill>
                    <a:srgbClr val="FF0000"/>
                  </a:solidFill>
                  <a:headEnd type="triangle" w="med" len="med"/>
                  <a:tailEnd type="none" w="med" len="med"/>
                </a:ln>
              </p:spPr>
              <p:style>
                <a:lnRef idx="3">
                  <a:schemeClr val="accent5"/>
                </a:lnRef>
                <a:fillRef idx="0">
                  <a:schemeClr val="accent5"/>
                </a:fillRef>
                <a:effectRef idx="2">
                  <a:schemeClr val="accent5"/>
                </a:effectRef>
                <a:fontRef idx="minor">
                  <a:schemeClr val="tx1"/>
                </a:fontRef>
              </p:style>
            </p:cxnSp>
          </p:grpSp>
          <p:cxnSp>
            <p:nvCxnSpPr>
              <p:cNvPr id="38" name="肘形连接符 37"/>
              <p:cNvCxnSpPr/>
              <p:nvPr/>
            </p:nvCxnSpPr>
            <p:spPr>
              <a:xfrm flipH="1">
                <a:off x="6688335" y="2911982"/>
                <a:ext cx="776109" cy="12185"/>
              </a:xfrm>
              <a:prstGeom prst="bentConnector5">
                <a:avLst>
                  <a:gd name="adj1" fmla="val -17461"/>
                  <a:gd name="adj2" fmla="val -4017768"/>
                  <a:gd name="adj3" fmla="val 12826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39" name="文本框 38"/>
              <p:cNvSpPr txBox="1"/>
              <p:nvPr/>
            </p:nvSpPr>
            <p:spPr>
              <a:xfrm>
                <a:off x="6917537" y="2050223"/>
                <a:ext cx="415498" cy="369332"/>
              </a:xfrm>
              <a:prstGeom prst="rect">
                <a:avLst/>
              </a:prstGeom>
              <a:noFill/>
            </p:spPr>
            <p:txBody>
              <a:bodyPr wrap="none" rtlCol="0">
                <a:spAutoFit/>
              </a:bodyPr>
              <a:lstStyle/>
              <a:p>
                <a:r>
                  <a:rPr lang="zh-CN" altLang="en-US" dirty="0">
                    <a:latin typeface="Times New Roman" panose="02020603050405020304" pitchFamily="18" charset="0"/>
                    <a:cs typeface="Times New Roman" panose="02020603050405020304" pitchFamily="18" charset="0"/>
                  </a:rPr>
                  <a:t>⑤</a:t>
                </a:r>
              </a:p>
            </p:txBody>
          </p:sp>
          <p:cxnSp>
            <p:nvCxnSpPr>
              <p:cNvPr id="40" name="肘形连接符 39"/>
              <p:cNvCxnSpPr/>
              <p:nvPr/>
            </p:nvCxnSpPr>
            <p:spPr>
              <a:xfrm flipH="1">
                <a:off x="6710606" y="5733329"/>
                <a:ext cx="776109" cy="12185"/>
              </a:xfrm>
              <a:prstGeom prst="bentConnector5">
                <a:avLst>
                  <a:gd name="adj1" fmla="val -28261"/>
                  <a:gd name="adj2" fmla="val 3141026"/>
                  <a:gd name="adj3" fmla="val 128261"/>
                </a:avLst>
              </a:prstGeom>
              <a:ln w="28575">
                <a:solidFill>
                  <a:srgbClr val="FF0000"/>
                </a:solidFill>
                <a:tailEnd type="triangle"/>
              </a:ln>
            </p:spPr>
            <p:style>
              <a:lnRef idx="3">
                <a:schemeClr val="accent5"/>
              </a:lnRef>
              <a:fillRef idx="0">
                <a:schemeClr val="accent5"/>
              </a:fillRef>
              <a:effectRef idx="2">
                <a:schemeClr val="accent5"/>
              </a:effectRef>
              <a:fontRef idx="minor">
                <a:schemeClr val="tx1"/>
              </a:fontRef>
            </p:style>
          </p:cxnSp>
        </p:grpSp>
      </p:grpSp>
      <p:sp>
        <p:nvSpPr>
          <p:cNvPr id="58" name="文本框 57"/>
          <p:cNvSpPr txBox="1"/>
          <p:nvPr/>
        </p:nvSpPr>
        <p:spPr>
          <a:xfrm>
            <a:off x="729021" y="6198171"/>
            <a:ext cx="3417154" cy="461665"/>
          </a:xfrm>
          <a:prstGeom prst="rect">
            <a:avLst/>
          </a:prstGeom>
          <a:noFill/>
        </p:spPr>
        <p:txBody>
          <a:bodyPr wrap="none" rtlCol="0">
            <a:spAutoFit/>
          </a:bodyPr>
          <a:lstStyle/>
          <a:p>
            <a:pPr>
              <a:buClr>
                <a:srgbClr val="FF0000"/>
              </a:buClr>
            </a:pPr>
            <a:r>
              <a:rPr lang="en-US" altLang="zh-CN" sz="2400" b="1" dirty="0">
                <a:latin typeface="Times New Roman" panose="02020603050405020304" pitchFamily="18" charset="0"/>
                <a:cs typeface="Times New Roman" panose="02020603050405020304" pitchFamily="18" charset="0"/>
              </a:rPr>
              <a:t>Reinforcement Learning</a:t>
            </a:r>
            <a:endParaRPr lang="zh-CN" altLang="en-US" sz="2400" b="1" dirty="0">
              <a:latin typeface="Times New Roman" panose="02020603050405020304" pitchFamily="18" charset="0"/>
              <a:cs typeface="Times New Roman" panose="02020603050405020304" pitchFamily="18" charset="0"/>
            </a:endParaRPr>
          </a:p>
        </p:txBody>
      </p:sp>
      <p:sp>
        <p:nvSpPr>
          <p:cNvPr id="59" name="右箭头 58"/>
          <p:cNvSpPr/>
          <p:nvPr/>
        </p:nvSpPr>
        <p:spPr>
          <a:xfrm>
            <a:off x="4131945" y="3846830"/>
            <a:ext cx="1136650" cy="4914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9"/>
          <a:stretch>
            <a:fillRect/>
          </a:stretch>
        </p:blipFill>
        <p:spPr>
          <a:xfrm>
            <a:off x="5419725" y="2345055"/>
            <a:ext cx="6534785" cy="349504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sz="2400" b="1" dirty="0">
                <a:latin typeface="Times New Roman" panose="02020603050405020304" pitchFamily="18" charset="0"/>
                <a:ea typeface="微软雅黑" panose="020B0503020204020204" pitchFamily="34" charset="-122"/>
                <a:cs typeface="Times New Roman" panose="02020603050405020304" pitchFamily="18" charset="0"/>
              </a:rPr>
              <a:t>Learning to play Go</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a:xfrm>
            <a:off x="8604250" y="6202682"/>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16</a:t>
            </a:fld>
            <a:endParaRPr lang="zh-CN" altLang="en-US">
              <a:latin typeface="Times New Roman" panose="02020603050405020304" pitchFamily="18" charset="0"/>
              <a:cs typeface="Times New Roman" panose="02020603050405020304" pitchFamily="18" charset="0"/>
            </a:endParaRPr>
          </a:p>
        </p:txBody>
      </p:sp>
      <p:sp>
        <p:nvSpPr>
          <p:cNvPr id="4" name="文本框 3"/>
          <p:cNvSpPr txBox="1"/>
          <p:nvPr/>
        </p:nvSpPr>
        <p:spPr>
          <a:xfrm>
            <a:off x="550545" y="1482090"/>
            <a:ext cx="7002145" cy="3046095"/>
          </a:xfrm>
          <a:prstGeom prst="rect">
            <a:avLst/>
          </a:prstGeom>
          <a:noFill/>
        </p:spPr>
        <p:txBody>
          <a:bodyPr wrap="square" rtlCol="0" anchor="t">
            <a:spAutoFit/>
          </a:bodyPr>
          <a:lstStyle/>
          <a:p>
            <a:pPr marL="342900" indent="-342900">
              <a:lnSpc>
                <a:spcPct val="200000"/>
              </a:lnSpc>
              <a:spcBef>
                <a:spcPts val="0"/>
              </a:spcBef>
              <a:spcAft>
                <a:spcPts val="0"/>
              </a:spcAft>
              <a:buFont typeface="Wingdings" panose="05000000000000000000" charset="0"/>
              <a:buChar char="Ø"/>
            </a:pPr>
            <a:r>
              <a:rPr lang="zh-CN" altLang="en-US"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有监督的学习：</a:t>
            </a:r>
            <a:r>
              <a:rPr lang="en-US" alt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learning from teacher</a:t>
            </a:r>
          </a:p>
          <a:p>
            <a:pPr marL="342900" indent="-342900">
              <a:lnSpc>
                <a:spcPct val="200000"/>
              </a:lnSpc>
              <a:spcBef>
                <a:spcPts val="0"/>
              </a:spcBef>
              <a:spcAft>
                <a:spcPts val="0"/>
              </a:spcAft>
              <a:buFont typeface="Wingdings" panose="05000000000000000000" charset="0"/>
              <a:buChar char="Ø"/>
            </a:pPr>
            <a:endParaRPr lang="en-US" alt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nSpc>
                <a:spcPct val="200000"/>
              </a:lnSpc>
              <a:spcBef>
                <a:spcPts val="0"/>
              </a:spcBef>
              <a:spcAft>
                <a:spcPts val="0"/>
              </a:spcAft>
              <a:buFont typeface="Wingdings" panose="05000000000000000000" charset="0"/>
              <a:buChar char="Ø"/>
            </a:pPr>
            <a:endParaRPr lang="en-US" alt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nSpc>
                <a:spcPct val="200000"/>
              </a:lnSpc>
              <a:spcBef>
                <a:spcPts val="0"/>
              </a:spcBef>
              <a:spcAft>
                <a:spcPts val="0"/>
              </a:spcAft>
              <a:buFont typeface="Wingdings" panose="05000000000000000000" charset="0"/>
              <a:buChar char="Ø"/>
            </a:pPr>
            <a:r>
              <a:rPr lang="zh-CN" altLang="en-US"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强化学习：</a:t>
            </a:r>
            <a:r>
              <a:rPr lang="en-US" alt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learning from experience</a:t>
            </a:r>
          </a:p>
        </p:txBody>
      </p:sp>
      <p:pic>
        <p:nvPicPr>
          <p:cNvPr id="5" name="图片 4"/>
          <p:cNvPicPr>
            <a:picLocks noChangeAspect="1"/>
          </p:cNvPicPr>
          <p:nvPr/>
        </p:nvPicPr>
        <p:blipFill>
          <a:blip r:embed="rId4"/>
          <a:stretch>
            <a:fillRect/>
          </a:stretch>
        </p:blipFill>
        <p:spPr>
          <a:xfrm>
            <a:off x="908685" y="2232660"/>
            <a:ext cx="8293735" cy="1609090"/>
          </a:xfrm>
          <a:prstGeom prst="rect">
            <a:avLst/>
          </a:prstGeom>
        </p:spPr>
      </p:pic>
      <p:pic>
        <p:nvPicPr>
          <p:cNvPr id="6" name="图片 5"/>
          <p:cNvPicPr>
            <a:picLocks noChangeAspect="1"/>
          </p:cNvPicPr>
          <p:nvPr/>
        </p:nvPicPr>
        <p:blipFill>
          <a:blip r:embed="rId5"/>
          <a:stretch>
            <a:fillRect/>
          </a:stretch>
        </p:blipFill>
        <p:spPr>
          <a:xfrm>
            <a:off x="971550" y="4440555"/>
            <a:ext cx="7475220" cy="1310640"/>
          </a:xfrm>
          <a:prstGeom prst="rect">
            <a:avLst/>
          </a:prstGeom>
        </p:spPr>
      </p:pic>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sz="2400" b="1" dirty="0">
                <a:latin typeface="Times New Roman" panose="02020603050405020304" pitchFamily="18" charset="0"/>
                <a:ea typeface="微软雅黑" panose="020B0503020204020204" pitchFamily="34" charset="-122"/>
                <a:cs typeface="Times New Roman" panose="02020603050405020304" pitchFamily="18" charset="0"/>
              </a:rPr>
              <a:t>Learning to play Go</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a:xfrm>
            <a:off x="8604250" y="6202682"/>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17</a:t>
            </a:fld>
            <a:endParaRPr lang="zh-CN" altLang="en-US">
              <a:latin typeface="Times New Roman" panose="02020603050405020304" pitchFamily="18" charset="0"/>
              <a:cs typeface="Times New Roman" panose="02020603050405020304" pitchFamily="18" charset="0"/>
            </a:endParaRPr>
          </a:p>
        </p:txBody>
      </p:sp>
      <p:sp>
        <p:nvSpPr>
          <p:cNvPr id="4" name="文本框 3"/>
          <p:cNvSpPr txBox="1"/>
          <p:nvPr/>
        </p:nvSpPr>
        <p:spPr>
          <a:xfrm>
            <a:off x="550545" y="1482090"/>
            <a:ext cx="10723880" cy="829945"/>
          </a:xfrm>
          <a:prstGeom prst="rect">
            <a:avLst/>
          </a:prstGeom>
          <a:noFill/>
        </p:spPr>
        <p:txBody>
          <a:bodyPr wrap="square" rtlCol="0" anchor="t">
            <a:spAutoFit/>
          </a:bodyPr>
          <a:lstStyle/>
          <a:p>
            <a:pPr marL="342900" indent="-342900">
              <a:lnSpc>
                <a:spcPct val="200000"/>
              </a:lnSpc>
              <a:spcBef>
                <a:spcPts val="0"/>
              </a:spcBef>
              <a:spcAft>
                <a:spcPts val="0"/>
              </a:spcAft>
              <a:buFont typeface="Wingdings" panose="05000000000000000000" charset="0"/>
              <a:buChar char="Ø"/>
            </a:pPr>
            <a:r>
              <a:rPr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Alpha Go</a:t>
            </a:r>
            <a:r>
              <a:rPr 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 = S</a:t>
            </a:r>
            <a:r>
              <a:rPr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upervised </a:t>
            </a:r>
            <a:r>
              <a:rPr 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a:t>
            </a:r>
            <a:r>
              <a:rPr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earning + </a:t>
            </a:r>
            <a:r>
              <a:rPr 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R</a:t>
            </a:r>
            <a:r>
              <a:rPr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einforcement </a:t>
            </a:r>
            <a:r>
              <a:rPr 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a:t>
            </a:r>
            <a:r>
              <a:rPr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earning.</a:t>
            </a:r>
          </a:p>
        </p:txBody>
      </p:sp>
      <p:pic>
        <p:nvPicPr>
          <p:cNvPr id="117" name="图片 116"/>
          <p:cNvPicPr/>
          <p:nvPr/>
        </p:nvPicPr>
        <p:blipFill>
          <a:blip r:embed="rId4"/>
          <a:stretch>
            <a:fillRect/>
          </a:stretch>
        </p:blipFill>
        <p:spPr>
          <a:xfrm>
            <a:off x="990600" y="2539365"/>
            <a:ext cx="7006590" cy="3712210"/>
          </a:xfrm>
          <a:prstGeom prst="rect">
            <a:avLst/>
          </a:prstGeom>
          <a:noFill/>
          <a:ln w="9525">
            <a:noFill/>
          </a:ln>
        </p:spPr>
      </p:pic>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sz="2400" b="1" dirty="0">
                <a:latin typeface="Times New Roman" panose="02020603050405020304" pitchFamily="18" charset="0"/>
                <a:ea typeface="微软雅黑" panose="020B0503020204020204" pitchFamily="34" charset="-122"/>
                <a:cs typeface="Times New Roman" panose="02020603050405020304" pitchFamily="18" charset="0"/>
              </a:rPr>
              <a:t>Learning a chat</a:t>
            </a:r>
            <a:r>
              <a:rPr lang="en-US" sz="2400" b="1" dirty="0">
                <a:latin typeface="Times New Roman" panose="02020603050405020304" pitchFamily="18" charset="0"/>
                <a:ea typeface="微软雅黑" panose="020B0503020204020204" pitchFamily="34" charset="-122"/>
                <a:cs typeface="Times New Roman" panose="02020603050405020304" pitchFamily="18" charset="0"/>
              </a:rPr>
              <a:t>-</a:t>
            </a:r>
            <a:r>
              <a:rPr sz="2400" b="1" dirty="0">
                <a:latin typeface="Times New Roman" panose="02020603050405020304" pitchFamily="18" charset="0"/>
                <a:ea typeface="微软雅黑" panose="020B0503020204020204" pitchFamily="34" charset="-122"/>
                <a:cs typeface="Times New Roman" panose="02020603050405020304" pitchFamily="18" charset="0"/>
              </a:rPr>
              <a:t>bot</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a:xfrm>
            <a:off x="8604250" y="6202682"/>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18</a:t>
            </a:fld>
            <a:endParaRPr lang="zh-CN" altLang="en-US">
              <a:latin typeface="Times New Roman" panose="02020603050405020304" pitchFamily="18" charset="0"/>
              <a:cs typeface="Times New Roman" panose="02020603050405020304" pitchFamily="18" charset="0"/>
            </a:endParaRPr>
          </a:p>
        </p:txBody>
      </p:sp>
      <p:sp>
        <p:nvSpPr>
          <p:cNvPr id="4" name="文本框 3"/>
          <p:cNvSpPr txBox="1"/>
          <p:nvPr/>
        </p:nvSpPr>
        <p:spPr>
          <a:xfrm>
            <a:off x="538480" y="1678940"/>
            <a:ext cx="10723880" cy="829945"/>
          </a:xfrm>
          <a:prstGeom prst="rect">
            <a:avLst/>
          </a:prstGeom>
          <a:noFill/>
        </p:spPr>
        <p:txBody>
          <a:bodyPr wrap="square" rtlCol="0" anchor="t">
            <a:spAutoFit/>
          </a:bodyPr>
          <a:lstStyle/>
          <a:p>
            <a:pPr marL="342900" indent="-342900">
              <a:lnSpc>
                <a:spcPct val="100000"/>
              </a:lnSpc>
              <a:spcBef>
                <a:spcPts val="0"/>
              </a:spcBef>
              <a:spcAft>
                <a:spcPts val="0"/>
              </a:spcAft>
              <a:buFont typeface="Wingdings" panose="05000000000000000000" charset="0"/>
              <a:buChar char="Ø"/>
            </a:pPr>
            <a:r>
              <a:rPr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Machine obtains feedback from user</a:t>
            </a:r>
          </a:p>
          <a:p>
            <a:pPr marL="342900" indent="-342900">
              <a:lnSpc>
                <a:spcPct val="100000"/>
              </a:lnSpc>
              <a:spcBef>
                <a:spcPts val="0"/>
              </a:spcBef>
              <a:spcAft>
                <a:spcPts val="0"/>
              </a:spcAft>
              <a:buFont typeface="Wingdings" panose="05000000000000000000" charset="0"/>
              <a:buChar char="Ø"/>
            </a:pPr>
            <a:r>
              <a:rPr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Chat bot learns to maximize the expected reward</a:t>
            </a:r>
          </a:p>
        </p:txBody>
      </p:sp>
      <p:pic>
        <p:nvPicPr>
          <p:cNvPr id="5" name="图片 4"/>
          <p:cNvPicPr>
            <a:picLocks noChangeAspect="1"/>
          </p:cNvPicPr>
          <p:nvPr/>
        </p:nvPicPr>
        <p:blipFill>
          <a:blip r:embed="rId4"/>
          <a:stretch>
            <a:fillRect/>
          </a:stretch>
        </p:blipFill>
        <p:spPr>
          <a:xfrm>
            <a:off x="1018540" y="2562225"/>
            <a:ext cx="8525510" cy="3587750"/>
          </a:xfrm>
          <a:prstGeom prst="rect">
            <a:avLst/>
          </a:prstGeom>
        </p:spPr>
      </p:pic>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sz="2400" b="1" dirty="0">
                <a:latin typeface="Times New Roman" panose="02020603050405020304" pitchFamily="18" charset="0"/>
                <a:ea typeface="微软雅黑" panose="020B0503020204020204" pitchFamily="34" charset="-122"/>
                <a:cs typeface="Times New Roman" panose="02020603050405020304" pitchFamily="18" charset="0"/>
              </a:rPr>
              <a:t>Learning a chat</a:t>
            </a:r>
            <a:r>
              <a:rPr lang="en-US" sz="2400" b="1" dirty="0">
                <a:latin typeface="Times New Roman" panose="02020603050405020304" pitchFamily="18" charset="0"/>
                <a:ea typeface="微软雅黑" panose="020B0503020204020204" pitchFamily="34" charset="-122"/>
                <a:cs typeface="Times New Roman" panose="02020603050405020304" pitchFamily="18" charset="0"/>
              </a:rPr>
              <a:t>-</a:t>
            </a:r>
            <a:r>
              <a:rPr sz="2400" b="1" dirty="0">
                <a:latin typeface="Times New Roman" panose="02020603050405020304" pitchFamily="18" charset="0"/>
                <a:ea typeface="微软雅黑" panose="020B0503020204020204" pitchFamily="34" charset="-122"/>
                <a:cs typeface="Times New Roman" panose="02020603050405020304" pitchFamily="18" charset="0"/>
              </a:rPr>
              <a:t>bot</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a:xfrm>
            <a:off x="8604250" y="6202682"/>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19</a:t>
            </a:fld>
            <a:endParaRPr lang="zh-CN" altLang="en-US">
              <a:latin typeface="Times New Roman" panose="02020603050405020304" pitchFamily="18" charset="0"/>
              <a:cs typeface="Times New Roman" panose="02020603050405020304" pitchFamily="18" charset="0"/>
            </a:endParaRPr>
          </a:p>
        </p:txBody>
      </p:sp>
      <p:sp>
        <p:nvSpPr>
          <p:cNvPr id="4" name="文本框 3"/>
          <p:cNvSpPr txBox="1"/>
          <p:nvPr/>
        </p:nvSpPr>
        <p:spPr>
          <a:xfrm>
            <a:off x="538480" y="1678940"/>
            <a:ext cx="10723880" cy="829945"/>
          </a:xfrm>
          <a:prstGeom prst="rect">
            <a:avLst/>
          </a:prstGeom>
          <a:noFill/>
        </p:spPr>
        <p:txBody>
          <a:bodyPr wrap="square" rtlCol="0" anchor="t">
            <a:spAutoFit/>
          </a:bodyPr>
          <a:lstStyle/>
          <a:p>
            <a:pPr marL="342900" indent="-342900">
              <a:lnSpc>
                <a:spcPct val="100000"/>
              </a:lnSpc>
              <a:spcBef>
                <a:spcPts val="0"/>
              </a:spcBef>
              <a:spcAft>
                <a:spcPts val="0"/>
              </a:spcAft>
              <a:buFont typeface="Wingdings" panose="05000000000000000000" charset="0"/>
              <a:buChar char="Ø"/>
            </a:pPr>
            <a:r>
              <a:rPr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Let two agents talk to each other (sometimes</a:t>
            </a:r>
            <a:r>
              <a:rPr 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 </a:t>
            </a:r>
            <a:r>
              <a:rPr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generate good dialogue, sometimes bad)</a:t>
            </a:r>
          </a:p>
        </p:txBody>
      </p:sp>
      <p:pic>
        <p:nvPicPr>
          <p:cNvPr id="3" name="图片 2"/>
          <p:cNvPicPr>
            <a:picLocks noChangeAspect="1"/>
          </p:cNvPicPr>
          <p:nvPr/>
        </p:nvPicPr>
        <p:blipFill>
          <a:blip r:embed="rId4"/>
          <a:stretch>
            <a:fillRect/>
          </a:stretch>
        </p:blipFill>
        <p:spPr>
          <a:xfrm>
            <a:off x="807720" y="2636520"/>
            <a:ext cx="7957820" cy="3879850"/>
          </a:xfrm>
          <a:prstGeom prst="rect">
            <a:avLst/>
          </a:prstGeom>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951823" y="1058466"/>
            <a:ext cx="4288353" cy="707886"/>
          </a:xfrm>
          <a:prstGeom prst="rect">
            <a:avLst/>
          </a:prstGeom>
          <a:noFill/>
        </p:spPr>
        <p:txBody>
          <a:bodyPr wrap="none" rtlCol="0">
            <a:spAutoFit/>
          </a:bodyPr>
          <a:lstStyle/>
          <a:p>
            <a:r>
              <a:rPr lang="zh-CN" altLang="en-US" sz="4000" b="1" dirty="0">
                <a:latin typeface="微软雅黑" panose="020B0503020204020204" pitchFamily="34" charset="-122"/>
                <a:ea typeface="微软雅黑" panose="020B0503020204020204" pitchFamily="34" charset="-122"/>
              </a:rPr>
              <a:t>写在开篇之前的话</a:t>
            </a:r>
          </a:p>
        </p:txBody>
      </p:sp>
      <p:sp>
        <p:nvSpPr>
          <p:cNvPr id="7" name="文本框 6"/>
          <p:cNvSpPr txBox="1"/>
          <p:nvPr/>
        </p:nvSpPr>
        <p:spPr>
          <a:xfrm>
            <a:off x="617759" y="275143"/>
            <a:ext cx="3944620" cy="460375"/>
          </a:xfrm>
          <a:prstGeom prst="rect">
            <a:avLst/>
          </a:prstGeom>
          <a:noFill/>
        </p:spPr>
        <p:txBody>
          <a:bodyPr wrap="none" rtlCol="0">
            <a:spAutoFit/>
          </a:bodyPr>
          <a:lstStyle/>
          <a:p>
            <a:pPr algn="l"/>
            <a:r>
              <a:rPr sz="2400" dirty="0">
                <a:latin typeface="微软雅黑" panose="020B0503020204020204" pitchFamily="34" charset="-122"/>
                <a:ea typeface="微软雅黑" panose="020B0503020204020204" pitchFamily="34" charset="-122"/>
              </a:rPr>
              <a:t>《深度强化学习》2023课程</a:t>
            </a:r>
          </a:p>
        </p:txBody>
      </p:sp>
      <p:pic>
        <p:nvPicPr>
          <p:cNvPr id="9" name="图片 8"/>
          <p:cNvPicPr>
            <a:picLocks noChangeAspect="1"/>
          </p:cNvPicPr>
          <p:nvPr/>
        </p:nvPicPr>
        <p:blipFill rotWithShape="1">
          <a:blip r:embed="rId4"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3" name="文本框 2"/>
          <p:cNvSpPr txBox="1"/>
          <p:nvPr/>
        </p:nvSpPr>
        <p:spPr>
          <a:xfrm>
            <a:off x="1597660" y="1967230"/>
            <a:ext cx="9492615" cy="4431030"/>
          </a:xfrm>
          <a:prstGeom prst="rect">
            <a:avLst/>
          </a:prstGeom>
          <a:noFill/>
        </p:spPr>
        <p:txBody>
          <a:bodyPr wrap="square" rtlCol="0">
            <a:spAutoFit/>
          </a:bodyPr>
          <a:lstStyle/>
          <a:p>
            <a:pPr marL="457200" indent="-457200">
              <a:lnSpc>
                <a:spcPct val="150000"/>
              </a:lnSpc>
              <a:buFont typeface="Wingdings" panose="05000000000000000000" pitchFamily="2" charset="2"/>
              <a:buChar char="u"/>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课程内容</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基于开悟平台的深度强化学习课程实践探索 </a:t>
            </a:r>
          </a:p>
          <a:p>
            <a:pPr marL="457200" indent="-457200">
              <a:lnSpc>
                <a:spcPct val="150000"/>
              </a:lnSpc>
              <a:buFont typeface="Wingdings" panose="05000000000000000000" pitchFamily="2" charset="2"/>
              <a:buChar char="u"/>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授课形式</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endParaRPr>
          </a:p>
          <a:p>
            <a:pPr marL="800100" lvl="1" indent="-342900">
              <a:lnSpc>
                <a:spcPct val="150000"/>
              </a:lnSpc>
              <a:buFont typeface="Wingdings" panose="05000000000000000000" charset="0"/>
              <a:buChar char="Ø"/>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深度强化学习理论介绍</a:t>
            </a:r>
          </a:p>
          <a:p>
            <a:pPr marL="800100" lvl="1" indent="-342900">
              <a:lnSpc>
                <a:spcPct val="150000"/>
              </a:lnSpc>
              <a:buFont typeface="Wingdings" panose="05000000000000000000" charset="0"/>
              <a:buChar char="Ø"/>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开悟平台（</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AI多智能体与复杂决策开放研究平台</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）实践探索</a:t>
            </a:r>
          </a:p>
          <a:p>
            <a:pPr marL="457200" indent="-457200">
              <a:lnSpc>
                <a:spcPct val="150000"/>
              </a:lnSpc>
              <a:buFont typeface="Wingdings" panose="05000000000000000000" pitchFamily="2" charset="2"/>
              <a:buChar char="u"/>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考核方式及成绩评定</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出勤与课堂互动（</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30%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小组</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项目（</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70%</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8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文本框 9"/>
          <p:cNvSpPr txBox="1"/>
          <p:nvPr/>
        </p:nvSpPr>
        <p:spPr>
          <a:xfrm>
            <a:off x="6529269" y="3498903"/>
            <a:ext cx="392966" cy="369332"/>
          </a:xfrm>
          <a:prstGeom prst="rect">
            <a:avLst/>
          </a:prstGeom>
          <a:noFill/>
        </p:spPr>
        <p:txBody>
          <a:bodyPr wrap="square" rtlCol="0">
            <a:spAutoFit/>
          </a:bodyPr>
          <a:lstStyle/>
          <a:p>
            <a:endParaRPr lang="zh-CN" altLang="en-US" dirty="0"/>
          </a:p>
        </p:txBody>
      </p:sp>
      <p:sp>
        <p:nvSpPr>
          <p:cNvPr id="11" name="卷形: 水平 10"/>
          <p:cNvSpPr/>
          <p:nvPr/>
        </p:nvSpPr>
        <p:spPr>
          <a:xfrm>
            <a:off x="1147445" y="1899285"/>
            <a:ext cx="10153650" cy="4707255"/>
          </a:xfrm>
          <a:prstGeom prst="flowChartAlternateProcess">
            <a:avLst/>
          </a:prstGeom>
          <a:noFill/>
          <a:ln w="28575" cap="flat" cmpd="sng" algn="ctr">
            <a:solidFill>
              <a:srgbClr val="E145E7"/>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12" name="灯片编号占位符 11"/>
          <p:cNvSpPr>
            <a:spLocks noGrp="1"/>
          </p:cNvSpPr>
          <p:nvPr>
            <p:ph type="sldNum" sz="quarter" idx="12"/>
          </p:nvPr>
        </p:nvSpPr>
        <p:spPr/>
        <p:txBody>
          <a:bodyPr/>
          <a:lstStyle/>
          <a:p>
            <a:fld id="{0D4EF626-F2E7-47E8-A3E5-EAE9C4555C6D}" type="slidenum">
              <a:rPr lang="zh-CN" altLang="en-US" smtClean="0"/>
              <a:t>2</a:t>
            </a:fld>
            <a:endParaRPr lang="zh-CN" altLang="en-US"/>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sz="2400" b="1" dirty="0">
                <a:latin typeface="Times New Roman" panose="02020603050405020304" pitchFamily="18" charset="0"/>
                <a:ea typeface="微软雅黑" panose="020B0503020204020204" pitchFamily="34" charset="-122"/>
                <a:cs typeface="Times New Roman" panose="02020603050405020304" pitchFamily="18" charset="0"/>
              </a:rPr>
              <a:t>Learning a chat</a:t>
            </a:r>
            <a:r>
              <a:rPr lang="en-US" sz="2400" b="1" dirty="0">
                <a:latin typeface="Times New Roman" panose="02020603050405020304" pitchFamily="18" charset="0"/>
                <a:ea typeface="微软雅黑" panose="020B0503020204020204" pitchFamily="34" charset="-122"/>
                <a:cs typeface="Times New Roman" panose="02020603050405020304" pitchFamily="18" charset="0"/>
              </a:rPr>
              <a:t>-</a:t>
            </a:r>
            <a:r>
              <a:rPr sz="2400" b="1" dirty="0">
                <a:latin typeface="Times New Roman" panose="02020603050405020304" pitchFamily="18" charset="0"/>
                <a:ea typeface="微软雅黑" panose="020B0503020204020204" pitchFamily="34" charset="-122"/>
                <a:cs typeface="Times New Roman" panose="02020603050405020304" pitchFamily="18" charset="0"/>
              </a:rPr>
              <a:t>bot</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a:xfrm>
            <a:off x="8604250" y="6202682"/>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20</a:t>
            </a:fld>
            <a:endParaRPr lang="zh-CN" altLang="en-US">
              <a:latin typeface="Times New Roman" panose="02020603050405020304" pitchFamily="18" charset="0"/>
              <a:cs typeface="Times New Roman" panose="02020603050405020304" pitchFamily="18" charset="0"/>
            </a:endParaRPr>
          </a:p>
        </p:txBody>
      </p:sp>
      <p:sp>
        <p:nvSpPr>
          <p:cNvPr id="4" name="文本框 3"/>
          <p:cNvSpPr txBox="1"/>
          <p:nvPr/>
        </p:nvSpPr>
        <p:spPr>
          <a:xfrm>
            <a:off x="538480" y="1678940"/>
            <a:ext cx="10723880" cy="1276350"/>
          </a:xfrm>
          <a:prstGeom prst="rect">
            <a:avLst/>
          </a:prstGeom>
          <a:noFill/>
        </p:spPr>
        <p:txBody>
          <a:bodyPr wrap="square" rtlCol="0" anchor="t">
            <a:spAutoFit/>
          </a:bodyPr>
          <a:lstStyle/>
          <a:p>
            <a:pPr marL="342900" indent="-342900">
              <a:lnSpc>
                <a:spcPct val="100000"/>
              </a:lnSpc>
              <a:spcBef>
                <a:spcPts val="0"/>
              </a:spcBef>
              <a:spcAft>
                <a:spcPts val="600"/>
              </a:spcAft>
              <a:buFont typeface="Wingdings" panose="05000000000000000000" charset="0"/>
              <a:buChar char="Ø"/>
            </a:pPr>
            <a:r>
              <a:rPr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By this approach, we can generate a lot of dialogues.</a:t>
            </a:r>
            <a:r>
              <a:rPr 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 </a:t>
            </a:r>
            <a:r>
              <a:rPr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Use some pre</a:t>
            </a:r>
            <a:r>
              <a:rPr 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a:t>
            </a:r>
            <a:r>
              <a:rPr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defined rules to evaluate the goodness of a</a:t>
            </a:r>
            <a:r>
              <a:rPr 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 </a:t>
            </a:r>
            <a:r>
              <a:rPr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dialogue</a:t>
            </a:r>
          </a:p>
          <a:p>
            <a:pPr marL="342900" indent="-342900">
              <a:lnSpc>
                <a:spcPct val="100000"/>
              </a:lnSpc>
              <a:spcBef>
                <a:spcPts val="0"/>
              </a:spcBef>
              <a:spcAft>
                <a:spcPts val="0"/>
              </a:spcAft>
              <a:buFont typeface="Wingdings" panose="05000000000000000000" charset="0"/>
              <a:buChar char="Ø"/>
            </a:pPr>
            <a:r>
              <a:rPr 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Machine learns from the evaluation</a:t>
            </a:r>
          </a:p>
        </p:txBody>
      </p:sp>
      <p:pic>
        <p:nvPicPr>
          <p:cNvPr id="5" name="图片 4"/>
          <p:cNvPicPr>
            <a:picLocks noChangeAspect="1"/>
          </p:cNvPicPr>
          <p:nvPr/>
        </p:nvPicPr>
        <p:blipFill>
          <a:blip r:embed="rId4"/>
          <a:stretch>
            <a:fillRect/>
          </a:stretch>
        </p:blipFill>
        <p:spPr>
          <a:xfrm>
            <a:off x="879475" y="3224530"/>
            <a:ext cx="9505950" cy="3119120"/>
          </a:xfrm>
          <a:prstGeom prst="rect">
            <a:avLst/>
          </a:prstGeom>
        </p:spPr>
      </p:pic>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sz="2400" b="1" dirty="0">
                <a:latin typeface="Times New Roman" panose="02020603050405020304" pitchFamily="18" charset="0"/>
                <a:ea typeface="微软雅黑" panose="020B0503020204020204" pitchFamily="34" charset="-122"/>
                <a:cs typeface="Times New Roman" panose="02020603050405020304" pitchFamily="18" charset="0"/>
              </a:rPr>
              <a:t>Learning a chat</a:t>
            </a:r>
            <a:r>
              <a:rPr lang="en-US" sz="2400" b="1" dirty="0">
                <a:latin typeface="Times New Roman" panose="02020603050405020304" pitchFamily="18" charset="0"/>
                <a:ea typeface="微软雅黑" panose="020B0503020204020204" pitchFamily="34" charset="-122"/>
                <a:cs typeface="Times New Roman" panose="02020603050405020304" pitchFamily="18" charset="0"/>
              </a:rPr>
              <a:t>-</a:t>
            </a:r>
            <a:r>
              <a:rPr sz="2400" b="1" dirty="0">
                <a:latin typeface="Times New Roman" panose="02020603050405020304" pitchFamily="18" charset="0"/>
                <a:ea typeface="微软雅黑" panose="020B0503020204020204" pitchFamily="34" charset="-122"/>
                <a:cs typeface="Times New Roman" panose="02020603050405020304" pitchFamily="18" charset="0"/>
              </a:rPr>
              <a:t>bot</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a:xfrm>
            <a:off x="8604250" y="6202682"/>
            <a:ext cx="2743200" cy="365125"/>
          </a:xfrm>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21</a:t>
            </a:fld>
            <a:endParaRPr lang="zh-CN" altLang="en-US">
              <a:latin typeface="Times New Roman" panose="02020603050405020304" pitchFamily="18" charset="0"/>
              <a:cs typeface="Times New Roman" panose="02020603050405020304" pitchFamily="18" charset="0"/>
            </a:endParaRPr>
          </a:p>
        </p:txBody>
      </p:sp>
      <p:sp>
        <p:nvSpPr>
          <p:cNvPr id="3" name="文本框 2"/>
          <p:cNvSpPr txBox="1"/>
          <p:nvPr/>
        </p:nvSpPr>
        <p:spPr>
          <a:xfrm>
            <a:off x="550545" y="1482090"/>
            <a:ext cx="7002145" cy="3046095"/>
          </a:xfrm>
          <a:prstGeom prst="rect">
            <a:avLst/>
          </a:prstGeom>
          <a:noFill/>
        </p:spPr>
        <p:txBody>
          <a:bodyPr wrap="square" rtlCol="0" anchor="t">
            <a:spAutoFit/>
          </a:bodyPr>
          <a:lstStyle/>
          <a:p>
            <a:pPr marL="342900" indent="-342900">
              <a:lnSpc>
                <a:spcPct val="200000"/>
              </a:lnSpc>
              <a:spcBef>
                <a:spcPts val="0"/>
              </a:spcBef>
              <a:spcAft>
                <a:spcPts val="0"/>
              </a:spcAft>
              <a:buFont typeface="Wingdings" panose="05000000000000000000" charset="0"/>
              <a:buChar char="Ø"/>
            </a:pPr>
            <a:r>
              <a:rPr lang="zh-CN" altLang="en-US"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有监督的学习：</a:t>
            </a:r>
            <a:r>
              <a:rPr lang="en-US" alt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learning from teacher</a:t>
            </a:r>
          </a:p>
          <a:p>
            <a:pPr marL="342900" indent="-342900">
              <a:lnSpc>
                <a:spcPct val="200000"/>
              </a:lnSpc>
              <a:spcBef>
                <a:spcPts val="0"/>
              </a:spcBef>
              <a:spcAft>
                <a:spcPts val="0"/>
              </a:spcAft>
              <a:buFont typeface="Wingdings" panose="05000000000000000000" charset="0"/>
              <a:buChar char="Ø"/>
            </a:pPr>
            <a:endParaRPr lang="en-US" alt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nSpc>
                <a:spcPct val="200000"/>
              </a:lnSpc>
              <a:spcBef>
                <a:spcPts val="0"/>
              </a:spcBef>
              <a:spcAft>
                <a:spcPts val="0"/>
              </a:spcAft>
              <a:buFont typeface="Wingdings" panose="05000000000000000000" charset="0"/>
              <a:buChar char="Ø"/>
            </a:pPr>
            <a:endParaRPr lang="en-US" alt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nSpc>
                <a:spcPct val="200000"/>
              </a:lnSpc>
              <a:spcBef>
                <a:spcPts val="0"/>
              </a:spcBef>
              <a:spcAft>
                <a:spcPts val="0"/>
              </a:spcAft>
              <a:buFont typeface="Wingdings" panose="05000000000000000000" charset="0"/>
              <a:buChar char="Ø"/>
            </a:pPr>
            <a:r>
              <a:rPr lang="zh-CN" altLang="en-US"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强化学习：</a:t>
            </a:r>
            <a:r>
              <a:rPr lang="en-US" alt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learning from experience</a:t>
            </a:r>
          </a:p>
        </p:txBody>
      </p:sp>
      <p:pic>
        <p:nvPicPr>
          <p:cNvPr id="6" name="图片 5"/>
          <p:cNvPicPr>
            <a:picLocks noChangeAspect="1"/>
          </p:cNvPicPr>
          <p:nvPr/>
        </p:nvPicPr>
        <p:blipFill>
          <a:blip r:embed="rId4"/>
          <a:stretch>
            <a:fillRect/>
          </a:stretch>
        </p:blipFill>
        <p:spPr>
          <a:xfrm>
            <a:off x="842010" y="2221230"/>
            <a:ext cx="5005070" cy="1730375"/>
          </a:xfrm>
          <a:prstGeom prst="rect">
            <a:avLst/>
          </a:prstGeom>
        </p:spPr>
      </p:pic>
      <p:pic>
        <p:nvPicPr>
          <p:cNvPr id="7" name="图片 6"/>
          <p:cNvPicPr>
            <a:picLocks noChangeAspect="1"/>
          </p:cNvPicPr>
          <p:nvPr/>
        </p:nvPicPr>
        <p:blipFill>
          <a:blip r:embed="rId5"/>
          <a:stretch>
            <a:fillRect/>
          </a:stretch>
        </p:blipFill>
        <p:spPr>
          <a:xfrm>
            <a:off x="842010" y="4493895"/>
            <a:ext cx="6142990" cy="2122805"/>
          </a:xfrm>
          <a:prstGeom prst="rect">
            <a:avLst/>
          </a:prstGeom>
        </p:spPr>
      </p:pic>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22</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21690" y="1855470"/>
            <a:ext cx="4511675" cy="645160"/>
          </a:xfrm>
          <a:prstGeom prst="rect">
            <a:avLst/>
          </a:prstGeom>
          <a:noFill/>
        </p:spPr>
        <p:txBody>
          <a:bodyPr wrap="square" rtlCol="0">
            <a:spAutoFit/>
          </a:bodyPr>
          <a:lstStyle/>
          <a:p>
            <a:pPr marL="457200" indent="-457200">
              <a:lnSpc>
                <a:spcPct val="150000"/>
              </a:lnSpc>
              <a:buFont typeface="Wingdings" panose="05000000000000000000" charset="0"/>
              <a:buChar char="Ø"/>
            </a:pPr>
            <a:r>
              <a:rPr lang="zh-CN" sz="2400" b="1" dirty="0">
                <a:latin typeface="微软雅黑" panose="020B0503020204020204" pitchFamily="34" charset="-122"/>
                <a:ea typeface="微软雅黑" panose="020B0503020204020204" pitchFamily="34" charset="-122"/>
              </a:rPr>
              <a:t>状态</a:t>
            </a:r>
            <a:r>
              <a:rPr lang="en-US" sz="2400" b="1" dirty="0">
                <a:latin typeface="微软雅黑" panose="020B0503020204020204" pitchFamily="34" charset="-122"/>
                <a:ea typeface="微软雅黑" panose="020B0503020204020204" pitchFamily="34" charset="-122"/>
              </a:rPr>
              <a:t>State</a:t>
            </a:r>
            <a:r>
              <a:rPr sz="2400" b="1" dirty="0">
                <a:latin typeface="微软雅黑" panose="020B0503020204020204" pitchFamily="34" charset="-122"/>
                <a:ea typeface="微软雅黑" panose="020B0503020204020204" pitchFamily="34" charset="-122"/>
              </a:rPr>
              <a:t> </a:t>
            </a:r>
            <a:endParaRPr lang="zh-CN" altLang="en-US" sz="20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4"/>
          <a:stretch>
            <a:fillRect/>
          </a:stretch>
        </p:blipFill>
        <p:spPr>
          <a:xfrm>
            <a:off x="1313180" y="2692400"/>
            <a:ext cx="9010650" cy="3663950"/>
          </a:xfrm>
          <a:prstGeom prst="rect">
            <a:avLst/>
          </a:prstGeom>
        </p:spPr>
      </p:pic>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23</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21690" y="1855470"/>
            <a:ext cx="4530725" cy="4431030"/>
          </a:xfrm>
          <a:prstGeom prst="rect">
            <a:avLst/>
          </a:prstGeom>
          <a:noFill/>
        </p:spPr>
        <p:txBody>
          <a:bodyPr wrap="square" rtlCol="0">
            <a:spAutoFit/>
          </a:bodyPr>
          <a:lstStyle/>
          <a:p>
            <a:pPr marL="457200" indent="-457200">
              <a:lnSpc>
                <a:spcPct val="150000"/>
              </a:lnSpc>
              <a:buFont typeface="Wingdings" panose="05000000000000000000" charset="0"/>
              <a:buChar char="Ø"/>
            </a:pPr>
            <a:r>
              <a:rPr lang="zh-CN" altLang="en-US" sz="2400" b="1" dirty="0">
                <a:latin typeface="微软雅黑" panose="020B0503020204020204" pitchFamily="34" charset="-122"/>
                <a:ea typeface="微软雅黑" panose="020B0503020204020204" pitchFamily="34" charset="-122"/>
              </a:rPr>
              <a:t>智能体Agent</a:t>
            </a:r>
          </a:p>
          <a:p>
            <a:pPr marL="914400" lvl="1" indent="-4572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学习的主体，如小猫、小狗、人、机器人、控制程序等</a:t>
            </a:r>
          </a:p>
          <a:p>
            <a:pPr marL="457200" indent="-457200">
              <a:lnSpc>
                <a:spcPct val="150000"/>
              </a:lnSpc>
              <a:buFont typeface="Wingdings" panose="05000000000000000000" charset="0"/>
              <a:buChar char="Ø"/>
            </a:pPr>
            <a:r>
              <a:rPr lang="zh-CN" altLang="en-US" sz="2400" b="1" dirty="0">
                <a:latin typeface="微软雅黑" panose="020B0503020204020204" pitchFamily="34" charset="-122"/>
                <a:ea typeface="微软雅黑" panose="020B0503020204020204" pitchFamily="34" charset="-122"/>
                <a:sym typeface="+mn-ea"/>
              </a:rPr>
              <a:t>智能体</a:t>
            </a:r>
            <a:r>
              <a:rPr lang="zh-CN" altLang="en-US" sz="2400" b="1" dirty="0">
                <a:latin typeface="微软雅黑" panose="020B0503020204020204" pitchFamily="34" charset="-122"/>
                <a:ea typeface="微软雅黑" panose="020B0503020204020204" pitchFamily="34" charset="-122"/>
              </a:rPr>
              <a:t>Agent的特点</a:t>
            </a:r>
          </a:p>
          <a:p>
            <a:pPr marL="914400" lvl="1" indent="-4572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主动对环境做出试探</a:t>
            </a:r>
          </a:p>
          <a:p>
            <a:pPr marL="914400" lvl="1" indent="-4572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环境对试探动作反馈是评价性的好或坏</a:t>
            </a:r>
          </a:p>
          <a:p>
            <a:pPr marL="914400" lvl="1" indent="-4572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在行动-评价的环境中获得知识，改进行动方案，达到预期目的</a:t>
            </a:r>
          </a:p>
        </p:txBody>
      </p:sp>
      <p:pic>
        <p:nvPicPr>
          <p:cNvPr id="118" name="图片 117"/>
          <p:cNvPicPr/>
          <p:nvPr/>
        </p:nvPicPr>
        <p:blipFill>
          <a:blip r:embed="rId4"/>
          <a:stretch>
            <a:fillRect/>
          </a:stretch>
        </p:blipFill>
        <p:spPr>
          <a:xfrm>
            <a:off x="6086475" y="3265170"/>
            <a:ext cx="5550535" cy="3185795"/>
          </a:xfrm>
          <a:prstGeom prst="rect">
            <a:avLst/>
          </a:prstGeom>
          <a:noFill/>
          <a:ln w="9525">
            <a:noFill/>
          </a:ln>
        </p:spPr>
      </p:pic>
      <p:pic>
        <p:nvPicPr>
          <p:cNvPr id="119" name="图片 118"/>
          <p:cNvPicPr/>
          <p:nvPr/>
        </p:nvPicPr>
        <p:blipFill>
          <a:blip r:embed="rId5"/>
          <a:stretch>
            <a:fillRect/>
          </a:stretch>
        </p:blipFill>
        <p:spPr>
          <a:xfrm>
            <a:off x="6085840" y="1268095"/>
            <a:ext cx="5551170" cy="1997075"/>
          </a:xfrm>
          <a:prstGeom prst="rect">
            <a:avLst/>
          </a:prstGeom>
          <a:noFill/>
          <a:ln w="9525">
            <a:noFill/>
          </a:ln>
        </p:spPr>
      </p:pic>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24</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21690" y="1855470"/>
            <a:ext cx="4788535" cy="3415030"/>
          </a:xfrm>
          <a:prstGeom prst="rect">
            <a:avLst/>
          </a:prstGeom>
          <a:noFill/>
        </p:spPr>
        <p:txBody>
          <a:bodyPr wrap="square" rtlCol="0">
            <a:spAutoFit/>
          </a:bodyPr>
          <a:lstStyle/>
          <a:p>
            <a:pPr marL="457200" indent="-457200">
              <a:lnSpc>
                <a:spcPct val="150000"/>
              </a:lnSpc>
              <a:buFont typeface="Wingdings" panose="05000000000000000000" charset="0"/>
              <a:buChar char="Ø"/>
            </a:pPr>
            <a:r>
              <a:rPr lang="zh-CN" sz="2400" b="1" dirty="0">
                <a:latin typeface="微软雅黑" panose="020B0503020204020204" pitchFamily="34" charset="-122"/>
                <a:ea typeface="微软雅黑" panose="020B0503020204020204" pitchFamily="34" charset="-122"/>
              </a:rPr>
              <a:t>动作策略</a:t>
            </a:r>
            <a:r>
              <a:rPr lang="en-US" sz="2400" b="1" dirty="0">
                <a:latin typeface="微软雅黑" panose="020B0503020204020204" pitchFamily="34" charset="-122"/>
                <a:ea typeface="微软雅黑" panose="020B0503020204020204" pitchFamily="34" charset="-122"/>
              </a:rPr>
              <a:t>A</a:t>
            </a:r>
            <a:r>
              <a:rPr sz="2400" b="1" dirty="0">
                <a:latin typeface="微软雅黑" panose="020B0503020204020204" pitchFamily="34" charset="-122"/>
                <a:ea typeface="微软雅黑" panose="020B0503020204020204" pitchFamily="34" charset="-122"/>
              </a:rPr>
              <a:t>ction </a:t>
            </a:r>
            <a:r>
              <a:rPr lang="en-US" sz="2400" b="1" dirty="0">
                <a:latin typeface="微软雅黑" panose="020B0503020204020204" pitchFamily="34" charset="-122"/>
                <a:ea typeface="微软雅黑" panose="020B0503020204020204" pitchFamily="34" charset="-122"/>
              </a:rPr>
              <a:t>P</a:t>
            </a:r>
            <a:r>
              <a:rPr sz="2400" b="1" dirty="0">
                <a:latin typeface="微软雅黑" panose="020B0503020204020204" pitchFamily="34" charset="-122"/>
                <a:ea typeface="微软雅黑" panose="020B0503020204020204" pitchFamily="34" charset="-122"/>
              </a:rPr>
              <a:t>olicy  </a:t>
            </a:r>
            <a:endParaRPr lang="zh-CN" altLang="en-US" sz="2400" b="1" dirty="0">
              <a:latin typeface="微软雅黑" panose="020B0503020204020204" pitchFamily="34" charset="-122"/>
              <a:ea typeface="微软雅黑" panose="020B0503020204020204" pitchFamily="34" charset="-122"/>
            </a:endParaRPr>
          </a:p>
          <a:p>
            <a:pPr marL="914400" lvl="1" indent="-4572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定义了agent在给定时间内的行为方式，一个策略就是从环境感知的状态到在这些状态中可采取动作的一个映射。</a:t>
            </a:r>
          </a:p>
          <a:p>
            <a:pPr marL="914400" lvl="1" indent="-4572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可能是一个查找表，也可能是一个函数</a:t>
            </a:r>
          </a:p>
        </p:txBody>
      </p:sp>
      <p:pic>
        <p:nvPicPr>
          <p:cNvPr id="119" name="图片 118"/>
          <p:cNvPicPr/>
          <p:nvPr/>
        </p:nvPicPr>
        <p:blipFill>
          <a:blip r:embed="rId4"/>
          <a:stretch>
            <a:fillRect/>
          </a:stretch>
        </p:blipFill>
        <p:spPr>
          <a:xfrm>
            <a:off x="6080125" y="1262380"/>
            <a:ext cx="5551170" cy="1997075"/>
          </a:xfrm>
          <a:prstGeom prst="rect">
            <a:avLst/>
          </a:prstGeom>
          <a:noFill/>
          <a:ln w="9525">
            <a:noFill/>
          </a:ln>
        </p:spPr>
      </p:pic>
      <p:pic>
        <p:nvPicPr>
          <p:cNvPr id="3" name="图片 2"/>
          <p:cNvPicPr>
            <a:picLocks noChangeAspect="1"/>
          </p:cNvPicPr>
          <p:nvPr/>
        </p:nvPicPr>
        <p:blipFill>
          <a:blip r:embed="rId5"/>
          <a:stretch>
            <a:fillRect/>
          </a:stretch>
        </p:blipFill>
        <p:spPr>
          <a:xfrm>
            <a:off x="6080125" y="3554730"/>
            <a:ext cx="5280660" cy="2506980"/>
          </a:xfrm>
          <a:prstGeom prst="rect">
            <a:avLst/>
          </a:prstGeom>
        </p:spPr>
      </p:pic>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25</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08990" y="1732280"/>
            <a:ext cx="4511675" cy="645160"/>
          </a:xfrm>
          <a:prstGeom prst="rect">
            <a:avLst/>
          </a:prstGeom>
          <a:noFill/>
        </p:spPr>
        <p:txBody>
          <a:bodyPr wrap="square" rtlCol="0">
            <a:spAutoFit/>
          </a:bodyPr>
          <a:lstStyle/>
          <a:p>
            <a:pPr marL="457200" indent="-457200">
              <a:lnSpc>
                <a:spcPct val="150000"/>
              </a:lnSpc>
              <a:buFont typeface="Wingdings" panose="05000000000000000000" charset="0"/>
              <a:buChar char="Ø"/>
            </a:pPr>
            <a:r>
              <a:rPr lang="zh-CN" sz="2400" b="1" dirty="0">
                <a:latin typeface="微软雅黑" panose="020B0503020204020204" pitchFamily="34" charset="-122"/>
                <a:ea typeface="微软雅黑" panose="020B0503020204020204" pitchFamily="34" charset="-122"/>
              </a:rPr>
              <a:t>动作</a:t>
            </a:r>
            <a:r>
              <a:rPr lang="en-US" altLang="zh-CN" sz="2400" b="1" dirty="0">
                <a:latin typeface="微软雅黑" panose="020B0503020204020204" pitchFamily="34" charset="-122"/>
                <a:ea typeface="微软雅黑" panose="020B0503020204020204" pitchFamily="34" charset="-122"/>
              </a:rPr>
              <a:t>Action</a:t>
            </a:r>
            <a:endParaRPr lang="zh-CN" altLang="en-US" sz="2000"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4"/>
          <a:stretch>
            <a:fillRect/>
          </a:stretch>
        </p:blipFill>
        <p:spPr>
          <a:xfrm>
            <a:off x="1274445" y="2512695"/>
            <a:ext cx="8962390" cy="3618230"/>
          </a:xfrm>
          <a:prstGeom prst="rect">
            <a:avLst/>
          </a:prstGeom>
        </p:spPr>
      </p:pic>
    </p:spTree>
    <p:custDataLst>
      <p:tags r:id="rId1"/>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26</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08990" y="1732280"/>
            <a:ext cx="4511675" cy="645160"/>
          </a:xfrm>
          <a:prstGeom prst="rect">
            <a:avLst/>
          </a:prstGeom>
          <a:noFill/>
        </p:spPr>
        <p:txBody>
          <a:bodyPr wrap="square" rtlCol="0">
            <a:spAutoFit/>
          </a:bodyPr>
          <a:lstStyle/>
          <a:p>
            <a:pPr marL="457200" indent="-457200">
              <a:lnSpc>
                <a:spcPct val="150000"/>
              </a:lnSpc>
              <a:buFont typeface="Wingdings" panose="05000000000000000000" charset="0"/>
              <a:buChar char="Ø"/>
            </a:pPr>
            <a:r>
              <a:rPr sz="2400" b="1" dirty="0">
                <a:latin typeface="微软雅黑" panose="020B0503020204020204" pitchFamily="34" charset="-122"/>
                <a:ea typeface="微软雅黑" panose="020B0503020204020204" pitchFamily="34" charset="-122"/>
              </a:rPr>
              <a:t>策略Policy</a:t>
            </a:r>
          </a:p>
        </p:txBody>
      </p:sp>
      <p:pic>
        <p:nvPicPr>
          <p:cNvPr id="4" name="图片 3"/>
          <p:cNvPicPr>
            <a:picLocks noChangeAspect="1"/>
          </p:cNvPicPr>
          <p:nvPr/>
        </p:nvPicPr>
        <p:blipFill>
          <a:blip r:embed="rId4"/>
          <a:stretch>
            <a:fillRect/>
          </a:stretch>
        </p:blipFill>
        <p:spPr>
          <a:xfrm>
            <a:off x="1323975" y="2562225"/>
            <a:ext cx="8649970" cy="3538855"/>
          </a:xfrm>
          <a:prstGeom prst="rect">
            <a:avLst/>
          </a:prstGeom>
        </p:spPr>
      </p:pic>
    </p:spTree>
    <p:custDataLst>
      <p:tags r:id="rId1"/>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27</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08990" y="1732280"/>
            <a:ext cx="4511675" cy="645160"/>
          </a:xfrm>
          <a:prstGeom prst="rect">
            <a:avLst/>
          </a:prstGeom>
          <a:noFill/>
        </p:spPr>
        <p:txBody>
          <a:bodyPr wrap="square" rtlCol="0">
            <a:spAutoFit/>
          </a:bodyPr>
          <a:lstStyle/>
          <a:p>
            <a:pPr marL="457200" indent="-457200">
              <a:lnSpc>
                <a:spcPct val="150000"/>
              </a:lnSpc>
              <a:buFont typeface="Wingdings" panose="05000000000000000000" charset="0"/>
              <a:buChar char="Ø"/>
            </a:pPr>
            <a:r>
              <a:rPr sz="2400" b="1" dirty="0">
                <a:latin typeface="微软雅黑" panose="020B0503020204020204" pitchFamily="34" charset="-122"/>
                <a:ea typeface="微软雅黑" panose="020B0503020204020204" pitchFamily="34" charset="-122"/>
              </a:rPr>
              <a:t>策略Policy</a:t>
            </a:r>
          </a:p>
        </p:txBody>
      </p:sp>
      <p:pic>
        <p:nvPicPr>
          <p:cNvPr id="4" name="图片 3"/>
          <p:cNvPicPr>
            <a:picLocks noChangeAspect="1"/>
          </p:cNvPicPr>
          <p:nvPr/>
        </p:nvPicPr>
        <p:blipFill>
          <a:blip r:embed="rId4"/>
          <a:stretch>
            <a:fillRect/>
          </a:stretch>
        </p:blipFill>
        <p:spPr>
          <a:xfrm>
            <a:off x="1323975" y="2562225"/>
            <a:ext cx="8649970" cy="3538855"/>
          </a:xfrm>
          <a:prstGeom prst="rect">
            <a:avLst/>
          </a:prstGeom>
        </p:spPr>
      </p:pic>
    </p:spTree>
    <p:custDataLst>
      <p:tags r:id="rId1"/>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28</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08990" y="1732280"/>
            <a:ext cx="4511675" cy="645160"/>
          </a:xfrm>
          <a:prstGeom prst="rect">
            <a:avLst/>
          </a:prstGeom>
          <a:noFill/>
        </p:spPr>
        <p:txBody>
          <a:bodyPr wrap="square" rtlCol="0">
            <a:spAutoFit/>
          </a:bodyPr>
          <a:lstStyle/>
          <a:p>
            <a:pPr marL="457200" indent="-457200">
              <a:lnSpc>
                <a:spcPct val="150000"/>
              </a:lnSpc>
              <a:buFont typeface="Wingdings" panose="05000000000000000000" charset="0"/>
              <a:buChar char="Ø"/>
            </a:pPr>
            <a:r>
              <a:rPr sz="2400" b="1" dirty="0">
                <a:latin typeface="微软雅黑" panose="020B0503020204020204" pitchFamily="34" charset="-122"/>
                <a:ea typeface="微软雅黑" panose="020B0503020204020204" pitchFamily="34" charset="-122"/>
              </a:rPr>
              <a:t>策略Policy</a:t>
            </a:r>
          </a:p>
        </p:txBody>
      </p:sp>
      <p:pic>
        <p:nvPicPr>
          <p:cNvPr id="3" name="图片 2"/>
          <p:cNvPicPr>
            <a:picLocks noChangeAspect="1"/>
          </p:cNvPicPr>
          <p:nvPr/>
        </p:nvPicPr>
        <p:blipFill>
          <a:blip r:embed="rId4"/>
          <a:stretch>
            <a:fillRect/>
          </a:stretch>
        </p:blipFill>
        <p:spPr>
          <a:xfrm>
            <a:off x="1252855" y="2543175"/>
            <a:ext cx="7307580" cy="3078480"/>
          </a:xfrm>
          <a:prstGeom prst="rect">
            <a:avLst/>
          </a:prstGeom>
        </p:spPr>
      </p:pic>
    </p:spTree>
    <p:custDataLst>
      <p:tags r:id="rId1"/>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29</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08990" y="1732280"/>
            <a:ext cx="4511675" cy="645160"/>
          </a:xfrm>
          <a:prstGeom prst="rect">
            <a:avLst/>
          </a:prstGeom>
          <a:noFill/>
        </p:spPr>
        <p:txBody>
          <a:bodyPr wrap="square" rtlCol="0">
            <a:spAutoFit/>
          </a:bodyPr>
          <a:lstStyle/>
          <a:p>
            <a:pPr marL="457200" indent="-457200">
              <a:lnSpc>
                <a:spcPct val="150000"/>
              </a:lnSpc>
              <a:buFont typeface="Wingdings" panose="05000000000000000000" charset="0"/>
              <a:buChar char="Ø"/>
            </a:pPr>
            <a:r>
              <a:rPr sz="2400" b="1" dirty="0">
                <a:latin typeface="微软雅黑" panose="020B0503020204020204" pitchFamily="34" charset="-122"/>
                <a:ea typeface="微软雅黑" panose="020B0503020204020204" pitchFamily="34" charset="-122"/>
              </a:rPr>
              <a:t>策略Policy</a:t>
            </a:r>
          </a:p>
        </p:txBody>
      </p:sp>
      <p:pic>
        <p:nvPicPr>
          <p:cNvPr id="3" name="图片 2"/>
          <p:cNvPicPr>
            <a:picLocks noChangeAspect="1"/>
          </p:cNvPicPr>
          <p:nvPr/>
        </p:nvPicPr>
        <p:blipFill>
          <a:blip r:embed="rId4"/>
          <a:stretch>
            <a:fillRect/>
          </a:stretch>
        </p:blipFill>
        <p:spPr>
          <a:xfrm>
            <a:off x="1257935" y="2529840"/>
            <a:ext cx="8783320" cy="3669030"/>
          </a:xfrm>
          <a:prstGeom prst="rect">
            <a:avLst/>
          </a:prstGeom>
        </p:spPr>
      </p:pic>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hlinkClick r:id="rId4"/>
            <a:extLst>
              <a:ext uri="{FF2B5EF4-FFF2-40B4-BE49-F238E27FC236}">
                <a16:creationId xmlns:a16="http://schemas.microsoft.com/office/drawing/2014/main" id="{CAE31AB4-EF8E-3787-64DB-400545B6FE54}"/>
              </a:ext>
            </a:extLst>
          </p:cNvPr>
          <p:cNvPicPr>
            <a:picLocks noChangeAspect="1"/>
          </p:cNvPicPr>
          <p:nvPr/>
        </p:nvPicPr>
        <p:blipFill>
          <a:blip r:embed="rId5"/>
          <a:stretch>
            <a:fillRect/>
          </a:stretch>
        </p:blipFill>
        <p:spPr>
          <a:xfrm>
            <a:off x="2839112" y="2582470"/>
            <a:ext cx="7026105" cy="3948456"/>
          </a:xfrm>
          <a:prstGeom prst="rect">
            <a:avLst/>
          </a:prstGeom>
        </p:spPr>
      </p:pic>
      <p:sp>
        <p:nvSpPr>
          <p:cNvPr id="2" name="文本框 1"/>
          <p:cNvSpPr txBox="1"/>
          <p:nvPr/>
        </p:nvSpPr>
        <p:spPr>
          <a:xfrm>
            <a:off x="3951823" y="1058466"/>
            <a:ext cx="4288353" cy="707886"/>
          </a:xfrm>
          <a:prstGeom prst="rect">
            <a:avLst/>
          </a:prstGeom>
          <a:noFill/>
        </p:spPr>
        <p:txBody>
          <a:bodyPr wrap="none" rtlCol="0">
            <a:spAutoFit/>
          </a:bodyPr>
          <a:lstStyle/>
          <a:p>
            <a:r>
              <a:rPr lang="zh-CN" altLang="en-US" sz="4000" b="1" dirty="0">
                <a:latin typeface="微软雅黑" panose="020B0503020204020204" pitchFamily="34" charset="-122"/>
                <a:ea typeface="微软雅黑" panose="020B0503020204020204" pitchFamily="34" charset="-122"/>
              </a:rPr>
              <a:t>什么是开悟平台？</a:t>
            </a:r>
          </a:p>
        </p:txBody>
      </p:sp>
      <p:sp>
        <p:nvSpPr>
          <p:cNvPr id="7" name="文本框 6"/>
          <p:cNvSpPr txBox="1"/>
          <p:nvPr/>
        </p:nvSpPr>
        <p:spPr>
          <a:xfrm>
            <a:off x="617759" y="275143"/>
            <a:ext cx="3944620" cy="460375"/>
          </a:xfrm>
          <a:prstGeom prst="rect">
            <a:avLst/>
          </a:prstGeom>
          <a:noFill/>
        </p:spPr>
        <p:txBody>
          <a:bodyPr wrap="none" rtlCol="0">
            <a:spAutoFit/>
          </a:bodyPr>
          <a:lstStyle/>
          <a:p>
            <a:pPr algn="l"/>
            <a:r>
              <a:rPr sz="2400" dirty="0">
                <a:latin typeface="微软雅黑" panose="020B0503020204020204" pitchFamily="34" charset="-122"/>
                <a:ea typeface="微软雅黑" panose="020B0503020204020204" pitchFamily="34" charset="-122"/>
              </a:rPr>
              <a:t>《深度强化学习》2023课程</a:t>
            </a:r>
          </a:p>
        </p:txBody>
      </p:sp>
      <p:pic>
        <p:nvPicPr>
          <p:cNvPr id="9" name="图片 8"/>
          <p:cNvPicPr>
            <a:picLocks noChangeAspect="1"/>
          </p:cNvPicPr>
          <p:nvPr/>
        </p:nvPicPr>
        <p:blipFill rotWithShape="1">
          <a:blip r:embed="rId6"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1" name="卷形: 水平 10"/>
          <p:cNvSpPr/>
          <p:nvPr/>
        </p:nvSpPr>
        <p:spPr>
          <a:xfrm>
            <a:off x="1147445" y="1899285"/>
            <a:ext cx="10153650" cy="4707255"/>
          </a:xfrm>
          <a:prstGeom prst="flowChartAlternateProcess">
            <a:avLst/>
          </a:prstGeom>
          <a:noFill/>
          <a:ln w="28575" cap="flat" cmpd="sng" algn="ctr">
            <a:solidFill>
              <a:srgbClr val="E145E7"/>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12" name="灯片编号占位符 11"/>
          <p:cNvSpPr>
            <a:spLocks noGrp="1"/>
          </p:cNvSpPr>
          <p:nvPr>
            <p:ph type="sldNum" sz="quarter" idx="12"/>
          </p:nvPr>
        </p:nvSpPr>
        <p:spPr/>
        <p:txBody>
          <a:bodyPr/>
          <a:lstStyle/>
          <a:p>
            <a:fld id="{0D4EF626-F2E7-47E8-A3E5-EAE9C4555C6D}" type="slidenum">
              <a:rPr lang="zh-CN" altLang="en-US" smtClean="0"/>
              <a:t>3</a:t>
            </a:fld>
            <a:endParaRPr lang="zh-CN" altLang="en-US"/>
          </a:p>
        </p:txBody>
      </p:sp>
      <p:sp>
        <p:nvSpPr>
          <p:cNvPr id="4" name="矩形 3">
            <a:extLst>
              <a:ext uri="{FF2B5EF4-FFF2-40B4-BE49-F238E27FC236}">
                <a16:creationId xmlns:a16="http://schemas.microsoft.com/office/drawing/2014/main" id="{82B35616-E93F-4321-2CA3-6061141EC49A}"/>
              </a:ext>
            </a:extLst>
          </p:cNvPr>
          <p:cNvSpPr/>
          <p:nvPr/>
        </p:nvSpPr>
        <p:spPr>
          <a:xfrm>
            <a:off x="1546253" y="1937922"/>
            <a:ext cx="8898514"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b="1" dirty="0" err="1">
                <a:latin typeface="Times New Roman" panose="02020603050405020304" pitchFamily="18" charset="0"/>
                <a:ea typeface="微软雅黑" panose="020B0503020204020204" pitchFamily="34" charset="-122"/>
                <a:cs typeface="Times New Roman" panose="02020603050405020304" pitchFamily="18" charset="0"/>
              </a:rPr>
              <a:t>致每一位参加腾讯开悟大赛的《开悟少年</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 name="文本框 4">
            <a:extLst>
              <a:ext uri="{FF2B5EF4-FFF2-40B4-BE49-F238E27FC236}">
                <a16:creationId xmlns:a16="http://schemas.microsoft.com/office/drawing/2014/main" id="{C1E205F9-70AB-9975-1747-56F90C48884A}"/>
              </a:ext>
            </a:extLst>
          </p:cNvPr>
          <p:cNvSpPr txBox="1"/>
          <p:nvPr/>
        </p:nvSpPr>
        <p:spPr>
          <a:xfrm>
            <a:off x="1977417" y="2593242"/>
            <a:ext cx="7524115" cy="369332"/>
          </a:xfrm>
          <a:prstGeom prst="rect">
            <a:avLst/>
          </a:prstGeom>
          <a:noFill/>
        </p:spPr>
        <p:txBody>
          <a:bodyPr wrap="square" rtlCol="0" anchor="t">
            <a:spAutoFit/>
          </a:bodyPr>
          <a:lstStyle/>
          <a:p>
            <a:endParaRPr lang="zh-CN" altLang="en-US" b="1" u="sng" dirty="0">
              <a:solidFill>
                <a:srgbClr val="0070C0"/>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41816264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30</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08990" y="1732280"/>
            <a:ext cx="4511675" cy="645160"/>
          </a:xfrm>
          <a:prstGeom prst="rect">
            <a:avLst/>
          </a:prstGeom>
          <a:noFill/>
        </p:spPr>
        <p:txBody>
          <a:bodyPr wrap="square" rtlCol="0">
            <a:spAutoFit/>
          </a:bodyPr>
          <a:lstStyle/>
          <a:p>
            <a:pPr marL="457200" indent="-457200">
              <a:lnSpc>
                <a:spcPct val="150000"/>
              </a:lnSpc>
              <a:buFont typeface="Wingdings" panose="05000000000000000000" charset="0"/>
              <a:buChar char="Ø"/>
            </a:pPr>
            <a:r>
              <a:rPr sz="2400" b="1" dirty="0">
                <a:latin typeface="微软雅黑" panose="020B0503020204020204" pitchFamily="34" charset="-122"/>
                <a:ea typeface="微软雅黑" panose="020B0503020204020204" pitchFamily="34" charset="-122"/>
              </a:rPr>
              <a:t>策略Policy</a:t>
            </a:r>
          </a:p>
        </p:txBody>
      </p:sp>
      <p:pic>
        <p:nvPicPr>
          <p:cNvPr id="4" name="图片 3"/>
          <p:cNvPicPr>
            <a:picLocks noChangeAspect="1"/>
          </p:cNvPicPr>
          <p:nvPr/>
        </p:nvPicPr>
        <p:blipFill>
          <a:blip r:embed="rId4"/>
          <a:stretch>
            <a:fillRect/>
          </a:stretch>
        </p:blipFill>
        <p:spPr>
          <a:xfrm>
            <a:off x="1363980" y="2533015"/>
            <a:ext cx="8935085" cy="3683000"/>
          </a:xfrm>
          <a:prstGeom prst="rect">
            <a:avLst/>
          </a:prstGeom>
        </p:spPr>
      </p:pic>
    </p:spTree>
    <p:custDataLst>
      <p:tags r:id="rId1"/>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31</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21690" y="1855470"/>
            <a:ext cx="4272280" cy="4338320"/>
          </a:xfrm>
          <a:prstGeom prst="rect">
            <a:avLst/>
          </a:prstGeom>
          <a:noFill/>
        </p:spPr>
        <p:txBody>
          <a:bodyPr wrap="square" rtlCol="0">
            <a:spAutoFit/>
          </a:bodyPr>
          <a:lstStyle/>
          <a:p>
            <a:pPr marL="457200" indent="-457200">
              <a:lnSpc>
                <a:spcPct val="150000"/>
              </a:lnSpc>
              <a:buFont typeface="Wingdings" panose="05000000000000000000" charset="0"/>
              <a:buChar char="Ø"/>
            </a:pPr>
            <a:r>
              <a:rPr lang="zh-CN" altLang="en-US" sz="2400" b="1" dirty="0">
                <a:latin typeface="微软雅黑" panose="020B0503020204020204" pitchFamily="34" charset="-122"/>
                <a:ea typeface="微软雅黑" panose="020B0503020204020204" pitchFamily="34" charset="-122"/>
              </a:rPr>
              <a:t>奖励信号</a:t>
            </a:r>
            <a:r>
              <a:rPr lang="en-US" altLang="zh-CN" sz="2400" b="1" dirty="0">
                <a:latin typeface="微软雅黑" panose="020B0503020204020204" pitchFamily="34" charset="-122"/>
                <a:ea typeface="微软雅黑" panose="020B0503020204020204" pitchFamily="34" charset="-122"/>
                <a:sym typeface="+mn-ea"/>
              </a:rPr>
              <a:t>R</a:t>
            </a:r>
            <a:r>
              <a:rPr lang="zh-CN" altLang="en-US" sz="2400" b="1" dirty="0">
                <a:latin typeface="微软雅黑" panose="020B0503020204020204" pitchFamily="34" charset="-122"/>
                <a:ea typeface="微软雅黑" panose="020B0503020204020204" pitchFamily="34" charset="-122"/>
                <a:sym typeface="+mn-ea"/>
              </a:rPr>
              <a:t>ewards</a:t>
            </a:r>
            <a:endParaRPr lang="zh-CN" altLang="en-US" sz="2400" b="1" dirty="0">
              <a:latin typeface="微软雅黑" panose="020B0503020204020204" pitchFamily="34" charset="-122"/>
              <a:ea typeface="微软雅黑" panose="020B0503020204020204" pitchFamily="34" charset="-122"/>
            </a:endParaRPr>
          </a:p>
          <a:p>
            <a:pPr marL="914400" lvl="1" indent="-4572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奖励信号R是一个标量信号</a:t>
            </a:r>
          </a:p>
          <a:p>
            <a:pPr marL="914400" lvl="1" indent="-4572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表示agent在步骤T中所产生动作好坏</a:t>
            </a:r>
          </a:p>
          <a:p>
            <a:pPr marL="914400" lvl="1" indent="-4572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Aqent的任务是最大化累积奖励信号</a:t>
            </a:r>
          </a:p>
          <a:p>
            <a:pPr marL="914400" lvl="1" indent="-4572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奖励具有延迟性，且有的时候牺牲眼前的奖励可能有助于取得最终的最大奖励</a:t>
            </a:r>
          </a:p>
        </p:txBody>
      </p:sp>
      <p:pic>
        <p:nvPicPr>
          <p:cNvPr id="118" name="图片 117"/>
          <p:cNvPicPr/>
          <p:nvPr/>
        </p:nvPicPr>
        <p:blipFill>
          <a:blip r:embed="rId4"/>
          <a:stretch>
            <a:fillRect/>
          </a:stretch>
        </p:blipFill>
        <p:spPr>
          <a:xfrm>
            <a:off x="6086475" y="3265170"/>
            <a:ext cx="5550535" cy="3185795"/>
          </a:xfrm>
          <a:prstGeom prst="rect">
            <a:avLst/>
          </a:prstGeom>
          <a:noFill/>
          <a:ln w="9525">
            <a:noFill/>
          </a:ln>
        </p:spPr>
      </p:pic>
      <p:pic>
        <p:nvPicPr>
          <p:cNvPr id="119" name="图片 118"/>
          <p:cNvPicPr/>
          <p:nvPr/>
        </p:nvPicPr>
        <p:blipFill>
          <a:blip r:embed="rId5"/>
          <a:stretch>
            <a:fillRect/>
          </a:stretch>
        </p:blipFill>
        <p:spPr>
          <a:xfrm>
            <a:off x="6085840" y="1268095"/>
            <a:ext cx="5551170" cy="1997075"/>
          </a:xfrm>
          <a:prstGeom prst="rect">
            <a:avLst/>
          </a:prstGeom>
          <a:noFill/>
          <a:ln w="9525">
            <a:noFill/>
          </a:ln>
        </p:spPr>
      </p:pic>
    </p:spTree>
    <p:custDataLst>
      <p:tags r:id="rId1"/>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32</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21690" y="1855470"/>
            <a:ext cx="4511675" cy="645160"/>
          </a:xfrm>
          <a:prstGeom prst="rect">
            <a:avLst/>
          </a:prstGeom>
          <a:noFill/>
        </p:spPr>
        <p:txBody>
          <a:bodyPr wrap="square" rtlCol="0">
            <a:spAutoFit/>
          </a:bodyPr>
          <a:lstStyle/>
          <a:p>
            <a:pPr marL="457200" indent="-457200">
              <a:lnSpc>
                <a:spcPct val="150000"/>
              </a:lnSpc>
              <a:buFont typeface="Wingdings" panose="05000000000000000000" charset="0"/>
              <a:buChar char="Ø"/>
            </a:pPr>
            <a:r>
              <a:rPr lang="zh-CN" altLang="en-US" sz="2400" b="1" dirty="0">
                <a:latin typeface="微软雅黑" panose="020B0503020204020204" pitchFamily="34" charset="-122"/>
                <a:ea typeface="微软雅黑" panose="020B0503020204020204" pitchFamily="34" charset="-122"/>
                <a:sym typeface="+mn-ea"/>
              </a:rPr>
              <a:t>奖励</a:t>
            </a:r>
            <a:r>
              <a:rPr lang="en-US" altLang="zh-CN" sz="2400" b="1" dirty="0">
                <a:latin typeface="微软雅黑" panose="020B0503020204020204" pitchFamily="34" charset="-122"/>
                <a:ea typeface="微软雅黑" panose="020B0503020204020204" pitchFamily="34" charset="-122"/>
                <a:sym typeface="+mn-ea"/>
              </a:rPr>
              <a:t>R</a:t>
            </a:r>
            <a:r>
              <a:rPr lang="zh-CN" altLang="en-US" sz="2400" b="1" dirty="0">
                <a:latin typeface="微软雅黑" panose="020B0503020204020204" pitchFamily="34" charset="-122"/>
                <a:ea typeface="微软雅黑" panose="020B0503020204020204" pitchFamily="34" charset="-122"/>
                <a:sym typeface="+mn-ea"/>
              </a:rPr>
              <a:t>ewards</a:t>
            </a:r>
            <a:endParaRPr lang="zh-CN" altLang="en-US" sz="2000"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4"/>
          <a:stretch>
            <a:fillRect/>
          </a:stretch>
        </p:blipFill>
        <p:spPr>
          <a:xfrm>
            <a:off x="1307465" y="2677160"/>
            <a:ext cx="8465185" cy="3302000"/>
          </a:xfrm>
          <a:prstGeom prst="rect">
            <a:avLst/>
          </a:prstGeom>
        </p:spPr>
      </p:pic>
    </p:spTree>
    <p:custDataLst>
      <p:tags r:id="rId1"/>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强化学习几个重要的定义</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33</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821690" y="1855470"/>
            <a:ext cx="4511675" cy="553085"/>
          </a:xfrm>
          <a:prstGeom prst="rect">
            <a:avLst/>
          </a:prstGeom>
          <a:noFill/>
        </p:spPr>
        <p:txBody>
          <a:bodyPr wrap="square" rtlCol="0">
            <a:spAutoFit/>
          </a:bodyPr>
          <a:lstStyle/>
          <a:p>
            <a:pPr marL="457200" indent="-457200">
              <a:lnSpc>
                <a:spcPct val="150000"/>
              </a:lnSpc>
              <a:buFont typeface="Wingdings" panose="05000000000000000000" charset="0"/>
              <a:buChar char="Ø"/>
            </a:pPr>
            <a:r>
              <a:rPr lang="zh-CN" altLang="en-US" sz="2000" dirty="0">
                <a:latin typeface="微软雅黑" panose="020B0503020204020204" pitchFamily="34" charset="-122"/>
                <a:ea typeface="微软雅黑" panose="020B0503020204020204" pitchFamily="34" charset="-122"/>
              </a:rPr>
              <a:t>状态改变（</a:t>
            </a:r>
            <a:r>
              <a:rPr lang="en-US" altLang="zh-CN" sz="2000" dirty="0">
                <a:latin typeface="微软雅黑" panose="020B0503020204020204" pitchFamily="34" charset="-122"/>
                <a:ea typeface="微软雅黑" panose="020B0503020204020204" pitchFamily="34" charset="-122"/>
              </a:rPr>
              <a:t>state transition</a:t>
            </a:r>
            <a:r>
              <a:rPr lang="zh-CN" altLang="en-US" sz="2000" dirty="0">
                <a:latin typeface="微软雅黑" panose="020B0503020204020204" pitchFamily="34" charset="-122"/>
                <a:ea typeface="微软雅黑" panose="020B0503020204020204" pitchFamily="34" charset="-122"/>
              </a:rPr>
              <a:t>）</a:t>
            </a:r>
          </a:p>
        </p:txBody>
      </p:sp>
      <p:pic>
        <p:nvPicPr>
          <p:cNvPr id="4" name="图片 3"/>
          <p:cNvPicPr>
            <a:picLocks noChangeAspect="1"/>
          </p:cNvPicPr>
          <p:nvPr/>
        </p:nvPicPr>
        <p:blipFill>
          <a:blip r:embed="rId4"/>
          <a:stretch>
            <a:fillRect/>
          </a:stretch>
        </p:blipFill>
        <p:spPr>
          <a:xfrm>
            <a:off x="1363345" y="2585085"/>
            <a:ext cx="8489315" cy="3557905"/>
          </a:xfrm>
          <a:prstGeom prst="rect">
            <a:avLst/>
          </a:prstGeom>
        </p:spPr>
      </p:pic>
    </p:spTree>
    <p:custDataLst>
      <p:tags r:id="rId1"/>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737" y="1126040"/>
            <a:ext cx="10847847"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五子棋</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举例</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Machine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34</a:t>
            </a:fld>
            <a:endParaRPr lang="zh-CN" altLang="en-US">
              <a:latin typeface="Times New Roman" panose="02020603050405020304" pitchFamily="18" charset="0"/>
              <a:cs typeface="Times New Roman" panose="02020603050405020304" pitchFamily="18" charset="0"/>
            </a:endParaRPr>
          </a:p>
        </p:txBody>
      </p:sp>
      <p:sp>
        <p:nvSpPr>
          <p:cNvPr id="3" name="文本框 2"/>
          <p:cNvSpPr txBox="1"/>
          <p:nvPr/>
        </p:nvSpPr>
        <p:spPr>
          <a:xfrm>
            <a:off x="593725" y="1753235"/>
            <a:ext cx="5629275" cy="1568450"/>
          </a:xfrm>
          <a:prstGeom prst="rect">
            <a:avLst/>
          </a:prstGeom>
          <a:noFill/>
        </p:spPr>
        <p:txBody>
          <a:bodyPr wrap="square" rtlCol="0" anchor="t">
            <a:spAutoFit/>
          </a:bodyPr>
          <a:lstStyle/>
          <a:p>
            <a:pPr marL="342900" indent="-342900">
              <a:lnSpc>
                <a:spcPct val="200000"/>
              </a:lnSpc>
              <a:spcBef>
                <a:spcPts val="0"/>
              </a:spcBef>
              <a:spcAft>
                <a:spcPts val="0"/>
              </a:spcAft>
              <a:buFont typeface="Wingdings" panose="05000000000000000000" charset="0"/>
              <a:buChar char="Ø"/>
            </a:pPr>
            <a:r>
              <a:rPr sz="2400" dirty="0">
                <a:latin typeface="微软雅黑" panose="020B0503020204020204" pitchFamily="34" charset="-122"/>
                <a:ea typeface="微软雅黑" panose="020B0503020204020204" pitchFamily="34" charset="-122"/>
                <a:cs typeface="微软雅黑" panose="020B0503020204020204" pitchFamily="34" charset="-122"/>
              </a:rPr>
              <a:t>棋手通过数学公式计算，发现位量1比位置2价值大，这是强化学习吗 ?</a:t>
            </a:r>
          </a:p>
        </p:txBody>
      </p:sp>
      <p:pic>
        <p:nvPicPr>
          <p:cNvPr id="4" name="图片 3"/>
          <p:cNvPicPr>
            <a:picLocks noChangeAspect="1"/>
          </p:cNvPicPr>
          <p:nvPr/>
        </p:nvPicPr>
        <p:blipFill>
          <a:blip r:embed="rId4"/>
          <a:stretch>
            <a:fillRect/>
          </a:stretch>
        </p:blipFill>
        <p:spPr>
          <a:xfrm>
            <a:off x="6271895" y="1753235"/>
            <a:ext cx="3978275" cy="3483610"/>
          </a:xfrm>
          <a:prstGeom prst="rect">
            <a:avLst/>
          </a:prstGeom>
        </p:spPr>
      </p:pic>
    </p:spTree>
    <p:custDataLst>
      <p:tags r:id="rId1"/>
    </p:custDataLst>
    <p:extLst>
      <p:ext uri="{BB962C8B-B14F-4D97-AF65-F5344CB8AC3E}">
        <p14:creationId xmlns:p14="http://schemas.microsoft.com/office/powerpoint/2010/main" val="24263834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737" y="1126040"/>
            <a:ext cx="10847847"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五子棋</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举例</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Machine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35</a:t>
            </a:fld>
            <a:endParaRPr lang="zh-CN" altLang="en-US">
              <a:latin typeface="Times New Roman" panose="02020603050405020304" pitchFamily="18" charset="0"/>
              <a:cs typeface="Times New Roman" panose="02020603050405020304" pitchFamily="18" charset="0"/>
            </a:endParaRPr>
          </a:p>
        </p:txBody>
      </p:sp>
      <p:sp>
        <p:nvSpPr>
          <p:cNvPr id="3" name="文本框 2"/>
          <p:cNvSpPr txBox="1"/>
          <p:nvPr/>
        </p:nvSpPr>
        <p:spPr>
          <a:xfrm>
            <a:off x="593725" y="1753235"/>
            <a:ext cx="5727065" cy="3784600"/>
          </a:xfrm>
          <a:prstGeom prst="rect">
            <a:avLst/>
          </a:prstGeom>
          <a:noFill/>
        </p:spPr>
        <p:txBody>
          <a:bodyPr wrap="square" rtlCol="0" anchor="t">
            <a:spAutoFit/>
          </a:bodyPr>
          <a:lstStyle/>
          <a:p>
            <a:pPr marL="342900" indent="-342900">
              <a:lnSpc>
                <a:spcPct val="200000"/>
              </a:lnSpc>
              <a:spcBef>
                <a:spcPts val="0"/>
              </a:spcBef>
              <a:spcAft>
                <a:spcPts val="0"/>
              </a:spcAft>
              <a:buFont typeface="Wingdings" panose="05000000000000000000" charset="0"/>
              <a:buChar char="Ø"/>
            </a:pPr>
            <a:r>
              <a:rPr sz="2400" dirty="0">
                <a:latin typeface="微软雅黑" panose="020B0503020204020204" pitchFamily="34" charset="-122"/>
                <a:ea typeface="微软雅黑" panose="020B0503020204020204" pitchFamily="34" charset="-122"/>
                <a:cs typeface="微软雅黑" panose="020B0503020204020204" pitchFamily="34" charset="-122"/>
                <a:sym typeface="+mn-ea"/>
              </a:rPr>
              <a:t>棋手通过数学公式计算，发现位量1比位置2价值大，这是强化学习吗 ?</a:t>
            </a:r>
            <a:endParaRPr sz="2400" dirty="0">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nSpc>
                <a:spcPct val="200000"/>
              </a:lnSpc>
              <a:spcBef>
                <a:spcPts val="0"/>
              </a:spcBef>
              <a:spcAft>
                <a:spcPts val="0"/>
              </a:spcAft>
              <a:buFont typeface="Wingdings" panose="05000000000000000000" charset="0"/>
              <a:buChar char="Ø"/>
            </a:pPr>
            <a:r>
              <a:rPr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这不叫强化学习</a:t>
            </a:r>
            <a:r>
              <a:rPr 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a:t>
            </a:r>
            <a:r>
              <a:rPr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叫规划</a:t>
            </a:r>
            <a:endParaRPr sz="2400" dirty="0">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nSpc>
                <a:spcPct val="200000"/>
              </a:lnSpc>
              <a:spcBef>
                <a:spcPts val="0"/>
              </a:spcBef>
              <a:spcAft>
                <a:spcPts val="0"/>
              </a:spcAft>
              <a:buFont typeface="Wingdings" panose="05000000000000000000" charset="0"/>
              <a:buChar char="Ø"/>
            </a:pPr>
            <a:r>
              <a:rPr sz="2400" dirty="0">
                <a:latin typeface="微软雅黑" panose="020B0503020204020204" pitchFamily="34" charset="-122"/>
                <a:ea typeface="微软雅黑" panose="020B0503020204020204" pitchFamily="34" charset="-122"/>
                <a:cs typeface="微软雅黑" panose="020B0503020204020204" pitchFamily="34" charset="-122"/>
              </a:rPr>
              <a:t>如果通过几次尝试，走位置1比走位置2赢棋的可能性大，得出经验</a:t>
            </a:r>
            <a:r>
              <a:rPr lang="zh-CN" sz="2400" dirty="0">
                <a:latin typeface="微软雅黑" panose="020B0503020204020204" pitchFamily="34" charset="-122"/>
                <a:ea typeface="微软雅黑" panose="020B0503020204020204" pitchFamily="34" charset="-122"/>
                <a:cs typeface="微软雅黑" panose="020B0503020204020204" pitchFamily="34" charset="-122"/>
              </a:rPr>
              <a:t>呢？</a:t>
            </a:r>
          </a:p>
        </p:txBody>
      </p:sp>
      <p:pic>
        <p:nvPicPr>
          <p:cNvPr id="4" name="图片 3"/>
          <p:cNvPicPr>
            <a:picLocks noChangeAspect="1"/>
          </p:cNvPicPr>
          <p:nvPr/>
        </p:nvPicPr>
        <p:blipFill>
          <a:blip r:embed="rId4"/>
          <a:stretch>
            <a:fillRect/>
          </a:stretch>
        </p:blipFill>
        <p:spPr>
          <a:xfrm>
            <a:off x="6271895" y="1753235"/>
            <a:ext cx="3978275" cy="3483610"/>
          </a:xfrm>
          <a:prstGeom prst="rect">
            <a:avLst/>
          </a:prstGeom>
        </p:spPr>
      </p:pic>
    </p:spTree>
    <p:custDataLst>
      <p:tags r:id="rId1"/>
    </p:custDataLst>
    <p:extLst>
      <p:ext uri="{BB962C8B-B14F-4D97-AF65-F5344CB8AC3E}">
        <p14:creationId xmlns:p14="http://schemas.microsoft.com/office/powerpoint/2010/main" val="16852183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737" y="1126040"/>
            <a:ext cx="10847847"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五子棋</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举例：</a:t>
            </a:r>
            <a:r>
              <a:rPr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规划是</a:t>
            </a:r>
            <a:r>
              <a:rPr 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算</a:t>
            </a:r>
            <a:r>
              <a:rPr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出来的</a:t>
            </a:r>
            <a:r>
              <a:rPr 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强化学习是试出来的</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Machine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36</a:t>
            </a:fld>
            <a:endParaRPr lang="zh-CN" altLang="en-US">
              <a:latin typeface="Times New Roman" panose="02020603050405020304" pitchFamily="18" charset="0"/>
              <a:cs typeface="Times New Roman" panose="02020603050405020304" pitchFamily="18" charset="0"/>
            </a:endParaRPr>
          </a:p>
        </p:txBody>
      </p:sp>
      <p:sp>
        <p:nvSpPr>
          <p:cNvPr id="3" name="文本框 2"/>
          <p:cNvSpPr txBox="1"/>
          <p:nvPr/>
        </p:nvSpPr>
        <p:spPr>
          <a:xfrm>
            <a:off x="593725" y="1753235"/>
            <a:ext cx="5727065" cy="4523105"/>
          </a:xfrm>
          <a:prstGeom prst="rect">
            <a:avLst/>
          </a:prstGeom>
          <a:noFill/>
        </p:spPr>
        <p:txBody>
          <a:bodyPr wrap="square" rtlCol="0" anchor="t">
            <a:spAutoFit/>
          </a:bodyPr>
          <a:lstStyle/>
          <a:p>
            <a:pPr marL="342900" indent="-342900">
              <a:lnSpc>
                <a:spcPct val="200000"/>
              </a:lnSpc>
              <a:spcBef>
                <a:spcPts val="0"/>
              </a:spcBef>
              <a:spcAft>
                <a:spcPts val="0"/>
              </a:spcAft>
              <a:buFont typeface="Wingdings" panose="05000000000000000000" charset="0"/>
              <a:buChar char="Ø"/>
            </a:pPr>
            <a:r>
              <a:rPr sz="2400" dirty="0">
                <a:latin typeface="微软雅黑" panose="020B0503020204020204" pitchFamily="34" charset="-122"/>
                <a:ea typeface="微软雅黑" panose="020B0503020204020204" pitchFamily="34" charset="-122"/>
                <a:cs typeface="微软雅黑" panose="020B0503020204020204" pitchFamily="34" charset="-122"/>
                <a:sym typeface="+mn-ea"/>
              </a:rPr>
              <a:t>棋手通过数学公式计算，发现位量1比位置2价值大，这是强化学习吗 ?</a:t>
            </a:r>
            <a:endParaRPr sz="2400" dirty="0">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nSpc>
                <a:spcPct val="200000"/>
              </a:lnSpc>
              <a:spcBef>
                <a:spcPts val="0"/>
              </a:spcBef>
              <a:spcAft>
                <a:spcPts val="0"/>
              </a:spcAft>
              <a:buFont typeface="Wingdings" panose="05000000000000000000" charset="0"/>
              <a:buChar char="Ø"/>
            </a:pPr>
            <a:r>
              <a:rPr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这不叫强化学习</a:t>
            </a:r>
            <a:r>
              <a:rPr lang="zh-CN"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a:t>
            </a:r>
            <a:r>
              <a:rPr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叫规划</a:t>
            </a:r>
            <a:endParaRPr sz="2400" dirty="0">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nSpc>
                <a:spcPct val="200000"/>
              </a:lnSpc>
              <a:spcBef>
                <a:spcPts val="0"/>
              </a:spcBef>
              <a:spcAft>
                <a:spcPts val="0"/>
              </a:spcAft>
              <a:buFont typeface="Wingdings" panose="05000000000000000000" charset="0"/>
              <a:buChar char="Ø"/>
            </a:pPr>
            <a:r>
              <a:rPr sz="2400" dirty="0">
                <a:latin typeface="微软雅黑" panose="020B0503020204020204" pitchFamily="34" charset="-122"/>
                <a:ea typeface="微软雅黑" panose="020B0503020204020204" pitchFamily="34" charset="-122"/>
                <a:cs typeface="微软雅黑" panose="020B0503020204020204" pitchFamily="34" charset="-122"/>
              </a:rPr>
              <a:t>如果通过几次尝试，走位置1比走位置2赢棋的可能性大，得出经验，</a:t>
            </a:r>
            <a:r>
              <a:rPr sz="24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则为强化学习</a:t>
            </a:r>
          </a:p>
        </p:txBody>
      </p:sp>
      <p:pic>
        <p:nvPicPr>
          <p:cNvPr id="4" name="图片 3"/>
          <p:cNvPicPr>
            <a:picLocks noChangeAspect="1"/>
          </p:cNvPicPr>
          <p:nvPr/>
        </p:nvPicPr>
        <p:blipFill>
          <a:blip r:embed="rId4"/>
          <a:stretch>
            <a:fillRect/>
          </a:stretch>
        </p:blipFill>
        <p:spPr>
          <a:xfrm>
            <a:off x="6388735" y="2099310"/>
            <a:ext cx="3978275" cy="3483610"/>
          </a:xfrm>
          <a:prstGeom prst="rect">
            <a:avLst/>
          </a:prstGeom>
        </p:spPr>
      </p:pic>
    </p:spTree>
    <p:custDataLst>
      <p:tags r:id="rId1"/>
    </p:custDataLst>
    <p:extLst>
      <p:ext uri="{BB962C8B-B14F-4D97-AF65-F5344CB8AC3E}">
        <p14:creationId xmlns:p14="http://schemas.microsoft.com/office/powerpoint/2010/main" val="19165651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737" y="1126040"/>
            <a:ext cx="10847847"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强化学习与监督学习、无监督学习的区别</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Machine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37</a:t>
            </a:fld>
            <a:endParaRPr lang="zh-CN" altLang="en-US">
              <a:latin typeface="Times New Roman" panose="02020603050405020304" pitchFamily="18" charset="0"/>
              <a:cs typeface="Times New Roman" panose="02020603050405020304" pitchFamily="18" charset="0"/>
            </a:endParaRPr>
          </a:p>
        </p:txBody>
      </p:sp>
      <p:sp>
        <p:nvSpPr>
          <p:cNvPr id="3" name="文本框 2"/>
          <p:cNvSpPr txBox="1"/>
          <p:nvPr/>
        </p:nvSpPr>
        <p:spPr>
          <a:xfrm>
            <a:off x="593725" y="1753235"/>
            <a:ext cx="4526915" cy="4523105"/>
          </a:xfrm>
          <a:prstGeom prst="rect">
            <a:avLst/>
          </a:prstGeom>
          <a:noFill/>
        </p:spPr>
        <p:txBody>
          <a:bodyPr wrap="square" rtlCol="0" anchor="t">
            <a:spAutoFit/>
          </a:bodyPr>
          <a:lstStyle/>
          <a:p>
            <a:pPr marL="342900" indent="-342900">
              <a:lnSpc>
                <a:spcPct val="200000"/>
              </a:lnSpc>
              <a:spcBef>
                <a:spcPts val="0"/>
              </a:spcBef>
              <a:spcAft>
                <a:spcPts val="0"/>
              </a:spcAft>
              <a:buFont typeface="Wingdings" panose="05000000000000000000" charset="0"/>
              <a:buChar char="Ø"/>
            </a:pPr>
            <a:r>
              <a:rPr sz="2400" dirty="0">
                <a:latin typeface="微软雅黑" panose="020B0503020204020204" pitchFamily="34" charset="-122"/>
                <a:ea typeface="微软雅黑" panose="020B0503020204020204" pitchFamily="34" charset="-122"/>
                <a:cs typeface="微软雅黑" panose="020B0503020204020204" pitchFamily="34" charset="-122"/>
              </a:rPr>
              <a:t>没有监督者，只有奖励信号</a:t>
            </a:r>
          </a:p>
          <a:p>
            <a:pPr marL="342900" indent="-342900">
              <a:lnSpc>
                <a:spcPct val="200000"/>
              </a:lnSpc>
              <a:spcBef>
                <a:spcPts val="0"/>
              </a:spcBef>
              <a:spcAft>
                <a:spcPts val="0"/>
              </a:spcAft>
              <a:buFont typeface="Wingdings" panose="05000000000000000000" charset="0"/>
              <a:buChar char="Ø"/>
            </a:pPr>
            <a:r>
              <a:rPr sz="2400" dirty="0">
                <a:latin typeface="微软雅黑" panose="020B0503020204020204" pitchFamily="34" charset="-122"/>
                <a:ea typeface="微软雅黑" panose="020B0503020204020204" pitchFamily="34" charset="-122"/>
                <a:cs typeface="微软雅黑" panose="020B0503020204020204" pitchFamily="34" charset="-122"/>
              </a:rPr>
              <a:t>反馈是延迟的，不是顺时的</a:t>
            </a:r>
          </a:p>
          <a:p>
            <a:pPr marL="342900" indent="-342900">
              <a:lnSpc>
                <a:spcPct val="200000"/>
              </a:lnSpc>
              <a:spcBef>
                <a:spcPts val="0"/>
              </a:spcBef>
              <a:spcAft>
                <a:spcPts val="0"/>
              </a:spcAft>
              <a:buFont typeface="Wingdings" panose="05000000000000000000" charset="0"/>
              <a:buChar char="Ø"/>
            </a:pPr>
            <a:r>
              <a:rPr sz="2400" dirty="0">
                <a:latin typeface="微软雅黑" panose="020B0503020204020204" pitchFamily="34" charset="-122"/>
                <a:ea typeface="微软雅黑" panose="020B0503020204020204" pitchFamily="34" charset="-122"/>
                <a:cs typeface="微软雅黑" panose="020B0503020204020204" pitchFamily="34" charset="-122"/>
              </a:rPr>
              <a:t>时序性强，不适用于独立分布的数据</a:t>
            </a:r>
          </a:p>
          <a:p>
            <a:pPr marL="342900" indent="-342900">
              <a:lnSpc>
                <a:spcPct val="200000"/>
              </a:lnSpc>
              <a:spcBef>
                <a:spcPts val="0"/>
              </a:spcBef>
              <a:spcAft>
                <a:spcPts val="0"/>
              </a:spcAft>
              <a:buFont typeface="Wingdings" panose="05000000000000000000" charset="0"/>
              <a:buChar char="Ø"/>
            </a:pPr>
            <a:r>
              <a:rPr sz="2400" dirty="0">
                <a:latin typeface="微软雅黑" panose="020B0503020204020204" pitchFamily="34" charset="-122"/>
                <a:ea typeface="微软雅黑" panose="020B0503020204020204" pitchFamily="34" charset="-122"/>
                <a:cs typeface="微软雅黑" panose="020B0503020204020204" pitchFamily="34" charset="-122"/>
                <a:sym typeface="+mn-ea"/>
              </a:rPr>
              <a:t>智能体</a:t>
            </a:r>
            <a:r>
              <a:rPr sz="2400" dirty="0">
                <a:latin typeface="微软雅黑" panose="020B0503020204020204" pitchFamily="34" charset="-122"/>
                <a:ea typeface="微软雅黑" panose="020B0503020204020204" pitchFamily="34" charset="-122"/>
                <a:cs typeface="微软雅黑" panose="020B0503020204020204" pitchFamily="34" charset="-122"/>
              </a:rPr>
              <a:t>(agent)的行为</a:t>
            </a:r>
            <a:r>
              <a:rPr lang="zh-CN" sz="2400" dirty="0">
                <a:latin typeface="微软雅黑" panose="020B0503020204020204" pitchFamily="34" charset="-122"/>
                <a:ea typeface="微软雅黑" panose="020B0503020204020204" pitchFamily="34" charset="-122"/>
                <a:cs typeface="微软雅黑" panose="020B0503020204020204" pitchFamily="34" charset="-122"/>
              </a:rPr>
              <a:t>会</a:t>
            </a:r>
            <a:r>
              <a:rPr sz="2400" dirty="0">
                <a:latin typeface="微软雅黑" panose="020B0503020204020204" pitchFamily="34" charset="-122"/>
                <a:ea typeface="微软雅黑" panose="020B0503020204020204" pitchFamily="34" charset="-122"/>
                <a:cs typeface="微软雅黑" panose="020B0503020204020204" pitchFamily="34" charset="-122"/>
              </a:rPr>
              <a:t>影响后续信息的接收</a:t>
            </a:r>
          </a:p>
        </p:txBody>
      </p:sp>
      <p:pic>
        <p:nvPicPr>
          <p:cNvPr id="116" name="图片 115"/>
          <p:cNvPicPr/>
          <p:nvPr/>
        </p:nvPicPr>
        <p:blipFill>
          <a:blip r:embed="rId4"/>
          <a:stretch>
            <a:fillRect/>
          </a:stretch>
        </p:blipFill>
        <p:spPr>
          <a:xfrm>
            <a:off x="5299710" y="2457450"/>
            <a:ext cx="6781800" cy="2551430"/>
          </a:xfrm>
          <a:prstGeom prst="rect">
            <a:avLst/>
          </a:prstGeom>
          <a:noFill/>
          <a:ln w="9525">
            <a:noFill/>
          </a:ln>
        </p:spPr>
      </p:pic>
    </p:spTree>
    <p:custDataLst>
      <p:tags r:id="rId1"/>
    </p:custDataLst>
    <p:extLst>
      <p:ext uri="{BB962C8B-B14F-4D97-AF65-F5344CB8AC3E}">
        <p14:creationId xmlns:p14="http://schemas.microsoft.com/office/powerpoint/2010/main" val="33938015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强化学习与监督学习的区别</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38</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499718" y="1637470"/>
            <a:ext cx="11382402" cy="1689052"/>
          </a:xfrm>
          <a:prstGeom prst="rect">
            <a:avLst/>
          </a:prstGeom>
          <a:noFill/>
        </p:spPr>
        <p:txBody>
          <a:bodyPr wrap="square" rtlCol="0">
            <a:spAutoFit/>
          </a:bodyPr>
          <a:lstStyle/>
          <a:p>
            <a:pPr marL="342900" indent="-342900" algn="l">
              <a:lnSpc>
                <a:spcPct val="150000"/>
              </a:lnSpc>
              <a:buFont typeface="Wingdings" pitchFamily="2" charset="2"/>
              <a:buChar char="Ø"/>
            </a:pPr>
            <a:r>
              <a:rPr lang="zh-CN" altLang="en-US" sz="2400" b="1" i="0" u="none" strike="noStrike" dirty="0">
                <a:solidFill>
                  <a:srgbClr val="C00000"/>
                </a:solidFill>
                <a:effectLst/>
                <a:latin typeface="Microsoft YaHei" panose="020B0503020204020204" pitchFamily="34" charset="-122"/>
                <a:ea typeface="Microsoft YaHei" panose="020B0503020204020204" pitchFamily="34" charset="-122"/>
              </a:rPr>
              <a:t>数据形式：</a:t>
            </a:r>
            <a:r>
              <a:rPr lang="zh-CN" altLang="en-US" sz="2400" b="0" i="0" u="none" strike="noStrike" dirty="0">
                <a:solidFill>
                  <a:srgbClr val="34495E"/>
                </a:solidFill>
                <a:effectLst/>
                <a:latin typeface="Microsoft YaHei" panose="020B0503020204020204" pitchFamily="34" charset="-122"/>
                <a:ea typeface="Microsoft YaHei" panose="020B0503020204020204" pitchFamily="34" charset="-122"/>
              </a:rPr>
              <a:t>强化学习输入的样本是序列数据，监督学习的样本是独立的</a:t>
            </a:r>
            <a:endParaRPr lang="en-US" altLang="zh-CN" sz="2400" dirty="0">
              <a:solidFill>
                <a:srgbClr val="34495E"/>
              </a:solidFill>
              <a:latin typeface="Microsoft YaHei" panose="020B0503020204020204" pitchFamily="34" charset="-122"/>
              <a:ea typeface="Microsoft YaHei" panose="020B0503020204020204" pitchFamily="34" charset="-122"/>
            </a:endParaRPr>
          </a:p>
          <a:p>
            <a:pPr marL="342900" indent="-342900" algn="l">
              <a:lnSpc>
                <a:spcPct val="150000"/>
              </a:lnSpc>
              <a:buFont typeface="Wingdings" pitchFamily="2" charset="2"/>
              <a:buChar char="Ø"/>
            </a:pPr>
            <a:r>
              <a:rPr lang="zh-CN" altLang="en-US" sz="2400" b="1" dirty="0">
                <a:solidFill>
                  <a:srgbClr val="C00000"/>
                </a:solidFill>
                <a:latin typeface="Microsoft YaHei" panose="020B0503020204020204" pitchFamily="34" charset="-122"/>
                <a:ea typeface="Microsoft YaHei" panose="020B0503020204020204" pitchFamily="34" charset="-122"/>
              </a:rPr>
              <a:t>监督信息：</a:t>
            </a:r>
            <a:r>
              <a:rPr lang="zh-CN" altLang="en-US" sz="2400" b="0" i="0" u="none" strike="noStrike" dirty="0">
                <a:solidFill>
                  <a:srgbClr val="34495E"/>
                </a:solidFill>
                <a:effectLst/>
                <a:latin typeface="Microsoft YaHei" panose="020B0503020204020204" pitchFamily="34" charset="-122"/>
                <a:ea typeface="Microsoft YaHei" panose="020B0503020204020204" pitchFamily="34" charset="-122"/>
              </a:rPr>
              <a:t>学习器没有告诉我们每一步正确的动作应该是什么，学习器需要自己去发现哪些动作可以带来最多的奖励，只能通过不停地尝试来发现最有利的动作</a:t>
            </a:r>
          </a:p>
        </p:txBody>
      </p:sp>
      <p:pic>
        <p:nvPicPr>
          <p:cNvPr id="1026" name="Picture 2">
            <a:extLst>
              <a:ext uri="{FF2B5EF4-FFF2-40B4-BE49-F238E27FC236}">
                <a16:creationId xmlns:a16="http://schemas.microsoft.com/office/drawing/2014/main" id="{214B15A6-4C90-9512-A685-D4BBA7E05E4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258"/>
          <a:stretch/>
        </p:blipFill>
        <p:spPr bwMode="auto">
          <a:xfrm>
            <a:off x="2032000" y="3429000"/>
            <a:ext cx="7369577" cy="3307495"/>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8356127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强化学习与监督学习的区别</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39</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499718" y="1637470"/>
            <a:ext cx="11382402" cy="5011949"/>
          </a:xfrm>
          <a:prstGeom prst="rect">
            <a:avLst/>
          </a:prstGeom>
          <a:noFill/>
        </p:spPr>
        <p:txBody>
          <a:bodyPr wrap="square" rtlCol="0">
            <a:spAutoFit/>
          </a:bodyPr>
          <a:lstStyle/>
          <a:p>
            <a:pPr marL="342900" indent="-342900">
              <a:lnSpc>
                <a:spcPct val="150000"/>
              </a:lnSpc>
              <a:buFont typeface="Wingdings" pitchFamily="2" charset="2"/>
              <a:buChar char="Ø"/>
            </a:pPr>
            <a:r>
              <a:rPr lang="zh-CN" altLang="en-US"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学习过程：</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智能体获得自己能力的过程，其实是不断地试错探索（</a:t>
            </a:r>
            <a:r>
              <a:rPr lang="en"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trial-and-error exploration</a:t>
            </a:r>
            <a:r>
              <a:rPr lang="zh-CN" altLang="e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的过程。</a:t>
            </a:r>
            <a:r>
              <a:rPr lang="zh-CN" altLang="en-US"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探索 （</a:t>
            </a:r>
            <a:r>
              <a:rPr lang="en" altLang="zh-CN"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exploration</a:t>
            </a:r>
            <a:r>
              <a:rPr lang="zh-CN" altLang="en"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和利用（</a:t>
            </a:r>
            <a:r>
              <a:rPr lang="en" altLang="zh-CN"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exploitation</a:t>
            </a:r>
            <a:r>
              <a:rPr lang="zh-CN" altLang="en"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是强化学习里面非常核心的问题：</a:t>
            </a:r>
            <a:endPar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800100" lvl="1" indent="-342900">
              <a:lnSpc>
                <a:spcPct val="150000"/>
              </a:lnSpc>
              <a:buFont typeface="Arial" panose="020B0604020202020204" pitchFamily="34" charset="0"/>
              <a:buChar char="•"/>
            </a:pPr>
            <a:r>
              <a:rPr lang="zh-CN" altLang="en-US"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探索</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指尝试一些新的动作， 这些新的动作有可能会使我们得到更多的奖励，也有可能使我们“一无所有”</a:t>
            </a:r>
            <a:endPar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800100" lvl="1" indent="-342900">
              <a:lnSpc>
                <a:spcPct val="150000"/>
              </a:lnSpc>
              <a:buFont typeface="Arial" panose="020B0604020202020204" pitchFamily="34" charset="0"/>
              <a:buChar char="•"/>
            </a:pPr>
            <a:r>
              <a:rPr lang="zh-CN" altLang="en-US"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利用</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指采取已知的可以获得最多奖励的动作，重复执行这个动作，因为我们知道这样做可以获得一定的奖励。</a:t>
            </a:r>
            <a:endPar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800100" lvl="1" indent="-342900">
              <a:lnSpc>
                <a:spcPct val="150000"/>
              </a:lnSpc>
              <a:buFont typeface="Arial" panose="020B0604020202020204" pitchFamily="34" charset="0"/>
              <a:buChar char="•"/>
            </a:pP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我们需要在探索和利用之间进行</a:t>
            </a:r>
            <a:r>
              <a:rPr lang="zh-CN" altLang="en-US"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权衡</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，这也是在监督学习里面没有的情况。</a:t>
            </a:r>
          </a:p>
          <a:p>
            <a:pPr marL="342900" indent="-342900" algn="l">
              <a:lnSpc>
                <a:spcPct val="150000"/>
              </a:lnSpc>
              <a:buFont typeface="Wingdings" pitchFamily="2" charset="2"/>
              <a:buChar char="Ø"/>
            </a:pPr>
            <a:endPar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3749421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458428" y="1064816"/>
            <a:ext cx="5770880" cy="706755"/>
          </a:xfrm>
          <a:prstGeom prst="rect">
            <a:avLst/>
          </a:prstGeom>
          <a:noFill/>
        </p:spPr>
        <p:txBody>
          <a:bodyPr wrap="none" rtlCol="0">
            <a:spAutoFit/>
          </a:bodyPr>
          <a:lstStyle/>
          <a:p>
            <a:r>
              <a:rPr lang="zh-CN" altLang="en-US" sz="4000" b="1" dirty="0">
                <a:latin typeface="微软雅黑" panose="020B0503020204020204" pitchFamily="34" charset="-122"/>
                <a:ea typeface="微软雅黑" panose="020B0503020204020204" pitchFamily="34" charset="-122"/>
              </a:rPr>
              <a:t>一些可以借鉴的学习资源</a:t>
            </a:r>
          </a:p>
        </p:txBody>
      </p:sp>
      <p:sp>
        <p:nvSpPr>
          <p:cNvPr id="7" name="文本框 6"/>
          <p:cNvSpPr txBox="1"/>
          <p:nvPr/>
        </p:nvSpPr>
        <p:spPr>
          <a:xfrm>
            <a:off x="617759" y="275143"/>
            <a:ext cx="3944620" cy="460375"/>
          </a:xfrm>
          <a:prstGeom prst="rect">
            <a:avLst/>
          </a:prstGeom>
          <a:noFill/>
        </p:spPr>
        <p:txBody>
          <a:bodyPr wrap="none" rtlCol="0">
            <a:spAutoFit/>
          </a:bodyPr>
          <a:lstStyle/>
          <a:p>
            <a:r>
              <a:rPr sz="2400" dirty="0">
                <a:latin typeface="微软雅黑" panose="020B0503020204020204" pitchFamily="34" charset="-122"/>
                <a:ea typeface="微软雅黑" panose="020B0503020204020204" pitchFamily="34" charset="-122"/>
              </a:rPr>
              <a:t>《深度强化学习》2023课程</a:t>
            </a:r>
          </a:p>
        </p:txBody>
      </p:sp>
      <p:pic>
        <p:nvPicPr>
          <p:cNvPr id="9" name="图片 8"/>
          <p:cNvPicPr>
            <a:picLocks noChangeAspect="1"/>
          </p:cNvPicPr>
          <p:nvPr/>
        </p:nvPicPr>
        <p:blipFill rotWithShape="1">
          <a:blip r:embed="rId4"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3" name="文本框 2"/>
          <p:cNvSpPr txBox="1"/>
          <p:nvPr/>
        </p:nvSpPr>
        <p:spPr>
          <a:xfrm>
            <a:off x="1618615" y="1899285"/>
            <a:ext cx="6504940" cy="4707890"/>
          </a:xfrm>
          <a:prstGeom prst="rect">
            <a:avLst/>
          </a:prstGeom>
          <a:noFill/>
        </p:spPr>
        <p:txBody>
          <a:bodyPr wrap="square" rtlCol="0">
            <a:spAutoFit/>
          </a:bodyPr>
          <a:lstStyle/>
          <a:p>
            <a:pPr marL="457200" indent="-457200">
              <a:lnSpc>
                <a:spcPct val="150000"/>
              </a:lnSpc>
              <a:buFont typeface="Wingdings" panose="05000000000000000000" pitchFamily="2" charset="2"/>
              <a:buChar char="u"/>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EASY RL</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强化学习教程</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》（蘑菇书）王琦、杨毅远、江季</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endParaRPr>
          </a:p>
          <a:p>
            <a:pPr marL="800100" lvl="1" indent="-342900">
              <a:lnSpc>
                <a:spcPct val="150000"/>
              </a:lnSpc>
              <a:buFont typeface="Wingdings" panose="05000000000000000000" charset="0"/>
              <a:buChar char="Ø"/>
            </a:pPr>
            <a:r>
              <a:rPr lang="en-US" altLang="zh-CN" sz="2400" u="sng"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rPr>
              <a:t>https://datawhalechina.github.io/easy-rl</a:t>
            </a:r>
          </a:p>
          <a:p>
            <a:pPr lvl="1" indent="0">
              <a:lnSpc>
                <a:spcPct val="150000"/>
              </a:lnSpc>
              <a:buFont typeface="Wingdings" panose="05000000000000000000" charset="0"/>
              <a:buNone/>
            </a:pPr>
            <a:endParaRPr lang="en-US" altLang="zh-CN" sz="2400" dirty="0">
              <a:latin typeface="Times New Roman" panose="02020603050405020304" pitchFamily="18" charset="0"/>
              <a:ea typeface="微软雅黑" panose="020B0503020204020204" pitchFamily="34" charset="-122"/>
              <a:cs typeface="Times New Roman" panose="02020603050405020304" pitchFamily="18" charset="0"/>
            </a:endParaRPr>
          </a:p>
          <a:p>
            <a:pPr marL="457200" indent="-457200">
              <a:lnSpc>
                <a:spcPct val="150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《深度强化学习》李宏毅</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a:p>
            <a:pPr marL="800100" lvl="1" indent="-342900">
              <a:lnSpc>
                <a:spcPct val="150000"/>
              </a:lnSpc>
              <a:buFont typeface="Wingdings" panose="05000000000000000000" charset="0"/>
              <a:buChar char="Ø"/>
            </a:pPr>
            <a:r>
              <a:rPr lang="en-US" altLang="zh-CN" sz="2400" u="sng"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ea"/>
              </a:rPr>
              <a:t>https://youtube.com/playlist?list=PLJV_el3uVTsODxQFgzMzPLa16h6B8kWM_</a:t>
            </a:r>
          </a:p>
          <a:p>
            <a:pPr marL="800100" lvl="1" indent="-342900">
              <a:lnSpc>
                <a:spcPct val="150000"/>
              </a:lnSpc>
              <a:buFont typeface="Wingdings" panose="05000000000000000000" charset="0"/>
              <a:buChar char="Ø"/>
            </a:pPr>
            <a:r>
              <a:rPr lang="en-US" altLang="zh-CN" sz="2400" u="sng"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ea"/>
              </a:rPr>
              <a:t>https://www.bilibili.com/video/av24724071/</a:t>
            </a:r>
            <a:endParaRPr lang="zh-CN" altLang="en-US" sz="28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文本框 9"/>
          <p:cNvSpPr txBox="1"/>
          <p:nvPr/>
        </p:nvSpPr>
        <p:spPr>
          <a:xfrm>
            <a:off x="6529269" y="3498903"/>
            <a:ext cx="392966" cy="369332"/>
          </a:xfrm>
          <a:prstGeom prst="rect">
            <a:avLst/>
          </a:prstGeom>
          <a:noFill/>
        </p:spPr>
        <p:txBody>
          <a:bodyPr wrap="square" rtlCol="0">
            <a:spAutoFit/>
          </a:bodyPr>
          <a:lstStyle/>
          <a:p>
            <a:endParaRPr lang="zh-CN" altLang="en-US" dirty="0"/>
          </a:p>
        </p:txBody>
      </p:sp>
      <p:sp>
        <p:nvSpPr>
          <p:cNvPr id="11" name="卷形: 水平 10"/>
          <p:cNvSpPr/>
          <p:nvPr/>
        </p:nvSpPr>
        <p:spPr>
          <a:xfrm>
            <a:off x="1153795" y="1899285"/>
            <a:ext cx="10153650" cy="4707255"/>
          </a:xfrm>
          <a:prstGeom prst="flowChartAlternateProcess">
            <a:avLst/>
          </a:prstGeom>
          <a:noFill/>
          <a:ln w="28575" cap="flat" cmpd="sng" algn="ctr">
            <a:solidFill>
              <a:srgbClr val="E145E7"/>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12" name="灯片编号占位符 11"/>
          <p:cNvSpPr>
            <a:spLocks noGrp="1"/>
          </p:cNvSpPr>
          <p:nvPr>
            <p:ph type="sldNum" sz="quarter" idx="12"/>
          </p:nvPr>
        </p:nvSpPr>
        <p:spPr/>
        <p:txBody>
          <a:bodyPr/>
          <a:lstStyle/>
          <a:p>
            <a:fld id="{0D4EF626-F2E7-47E8-A3E5-EAE9C4555C6D}" type="slidenum">
              <a:rPr lang="zh-CN" altLang="en-US" smtClean="0"/>
              <a:t>4</a:t>
            </a:fld>
            <a:endParaRPr lang="zh-CN" altLang="en-US"/>
          </a:p>
        </p:txBody>
      </p:sp>
      <p:pic>
        <p:nvPicPr>
          <p:cNvPr id="109" name="图片 108"/>
          <p:cNvPicPr/>
          <p:nvPr/>
        </p:nvPicPr>
        <p:blipFill>
          <a:blip r:embed="rId5"/>
          <a:stretch>
            <a:fillRect/>
          </a:stretch>
        </p:blipFill>
        <p:spPr>
          <a:xfrm>
            <a:off x="8524875" y="1998345"/>
            <a:ext cx="2214880" cy="2891155"/>
          </a:xfrm>
          <a:prstGeom prst="rect">
            <a:avLst/>
          </a:prstGeom>
          <a:noFill/>
          <a:ln w="9525">
            <a:noFill/>
          </a:ln>
        </p:spPr>
      </p:pic>
      <p:pic>
        <p:nvPicPr>
          <p:cNvPr id="4" name="图片 3"/>
          <p:cNvPicPr>
            <a:picLocks noChangeAspect="1"/>
          </p:cNvPicPr>
          <p:nvPr/>
        </p:nvPicPr>
        <p:blipFill>
          <a:blip r:embed="rId6"/>
          <a:stretch>
            <a:fillRect/>
          </a:stretch>
        </p:blipFill>
        <p:spPr>
          <a:xfrm>
            <a:off x="8277225" y="5083175"/>
            <a:ext cx="2858770" cy="1048385"/>
          </a:xfrm>
          <a:prstGeom prst="rect">
            <a:avLst/>
          </a:prstGeom>
        </p:spPr>
      </p:pic>
    </p:spTree>
    <p:custDataLst>
      <p:tags r:id="rId1"/>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强化学习与监督学习的区别</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40</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499718" y="1637470"/>
            <a:ext cx="10679144" cy="5151347"/>
          </a:xfrm>
          <a:prstGeom prst="rect">
            <a:avLst/>
          </a:prstGeom>
          <a:noFill/>
        </p:spPr>
        <p:txBody>
          <a:bodyPr wrap="square" rtlCol="0">
            <a:spAutoFit/>
          </a:bodyPr>
          <a:lstStyle/>
          <a:p>
            <a:pPr marL="342900" indent="-342900" algn="l">
              <a:lnSpc>
                <a:spcPct val="200000"/>
              </a:lnSpc>
              <a:buFont typeface="Wingdings" pitchFamily="2" charset="2"/>
              <a:buChar char="Ø"/>
            </a:pP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奖励信号（</a:t>
            </a:r>
            <a:r>
              <a:rPr lang="en" altLang="zh-CN"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reward signal</a:t>
            </a:r>
            <a:r>
              <a:rPr lang="zh-CN" altLang="en"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：在强化学习过程中，没有非常强的监督者（</a:t>
            </a:r>
            <a:r>
              <a:rPr lang="en"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supervisor</a:t>
            </a:r>
            <a:r>
              <a:rPr lang="zh-CN" altLang="e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只有</a:t>
            </a:r>
            <a:r>
              <a:rPr lang="zh-CN" altLang="en-US"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奖励信号</a:t>
            </a:r>
            <a:r>
              <a:rPr lang="zh-CN" altLang="e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并且奖励信号是</a:t>
            </a:r>
            <a:r>
              <a:rPr lang="zh-CN" altLang="en-US"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延迟</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的</a:t>
            </a:r>
            <a:endPar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800100" lvl="1" indent="-342900">
              <a:lnSpc>
                <a:spcPct val="200000"/>
              </a:lnSpc>
              <a:buFont typeface="Arial" panose="020B0604020202020204" pitchFamily="34" charset="0"/>
              <a:buChar char="•"/>
            </a:pP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环境会在很久以后告诉我们之前我们采取的动作到底是不是有效的。</a:t>
            </a:r>
            <a:endPar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800100" lvl="1" indent="-342900">
              <a:lnSpc>
                <a:spcPct val="200000"/>
              </a:lnSpc>
              <a:buFont typeface="Arial" panose="020B0604020202020204" pitchFamily="34" charset="0"/>
              <a:buChar char="•"/>
            </a:pP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因为没有得到即时反馈，所以智能体使用强化学习来学习就非常困难。</a:t>
            </a:r>
            <a:endPar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800100" lvl="1" indent="-342900">
              <a:lnSpc>
                <a:spcPct val="200000"/>
              </a:lnSpc>
              <a:buFont typeface="Arial" panose="020B0604020202020204" pitchFamily="34" charset="0"/>
              <a:buChar char="•"/>
            </a:pP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在强化学习里面，环境可能会告诉我们这个动作是错误的，但是它并没有告诉我们正确的动作是什么。而且更困难的是，它可能是在一两分钟过后告诉我们这个动作是错误的。</a:t>
            </a:r>
          </a:p>
        </p:txBody>
      </p:sp>
    </p:spTree>
    <p:custDataLst>
      <p:tags r:id="rId1"/>
    </p:custDataLst>
    <p:extLst>
      <p:ext uri="{BB962C8B-B14F-4D97-AF65-F5344CB8AC3E}">
        <p14:creationId xmlns:p14="http://schemas.microsoft.com/office/powerpoint/2010/main" val="31821393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强化学习经典算法</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41</a:t>
            </a:fld>
            <a:endParaRPr lang="zh-CN" altLang="en-US">
              <a:latin typeface="Times New Roman" panose="02020603050405020304" pitchFamily="18" charset="0"/>
              <a:cs typeface="Times New Roman" panose="02020603050405020304" pitchFamily="18" charset="0"/>
            </a:endParaRPr>
          </a:p>
        </p:txBody>
      </p:sp>
      <p:pic>
        <p:nvPicPr>
          <p:cNvPr id="3074" name="Picture 2" descr="pic_center” width=“20%”/">
            <a:extLst>
              <a:ext uri="{FF2B5EF4-FFF2-40B4-BE49-F238E27FC236}">
                <a16:creationId xmlns:a16="http://schemas.microsoft.com/office/drawing/2014/main" id="{6DA135EE-9400-CE22-3F91-CDF095FBDD8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8652"/>
          <a:stretch/>
        </p:blipFill>
        <p:spPr bwMode="auto">
          <a:xfrm>
            <a:off x="983297" y="1889884"/>
            <a:ext cx="10160000" cy="464903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211858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 马尔可夫链：</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用来描述智能体和环境互动的过程</a:t>
            </a:r>
            <a:endParaRPr lang="zh-CN" altLang="en-US" sz="24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42</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756428" y="1637876"/>
            <a:ext cx="10679144" cy="4412683"/>
          </a:xfrm>
          <a:prstGeom prst="rect">
            <a:avLst/>
          </a:prstGeom>
          <a:noFill/>
        </p:spPr>
        <p:txBody>
          <a:bodyPr wrap="square" rtlCol="0">
            <a:spAutoFit/>
          </a:bodyPr>
          <a:lstStyle/>
          <a:p>
            <a:pPr marL="342900" indent="-342900" algn="l">
              <a:lnSpc>
                <a:spcPct val="200000"/>
              </a:lnSpc>
              <a:buFont typeface="Wingdings" pitchFamily="2" charset="2"/>
              <a:buChar char="Ø"/>
            </a:pP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智能体在环境中，观察到状态</a:t>
            </a:r>
            <a:r>
              <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en"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endPar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342900" indent="-342900" algn="l">
              <a:lnSpc>
                <a:spcPct val="200000"/>
              </a:lnSpc>
              <a:buFont typeface="Wingdings" pitchFamily="2" charset="2"/>
              <a:buChar char="Ø"/>
            </a:pP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状态</a:t>
            </a:r>
            <a:r>
              <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en"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被输入到智能体，智能体经过计算，选择动作</a:t>
            </a:r>
            <a:r>
              <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en"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a:t>
            </a:r>
          </a:p>
          <a:p>
            <a:pPr marL="342900" indent="-342900" algn="l">
              <a:lnSpc>
                <a:spcPct val="200000"/>
              </a:lnSpc>
              <a:buFont typeface="Wingdings" pitchFamily="2" charset="2"/>
              <a:buChar char="Ø"/>
            </a:pP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动作</a:t>
            </a:r>
            <a:r>
              <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en"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使智能体进入另外一个状态</a:t>
            </a:r>
            <a:r>
              <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en"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并返回奖励</a:t>
            </a:r>
            <a:r>
              <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(R</a:t>
            </a:r>
            <a:r>
              <a:rPr lang="en-US" altLang="zh-CN" sz="2400" dirty="0">
                <a:solidFill>
                  <a:srgbClr val="34495E"/>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给智能体。</a:t>
            </a:r>
            <a:endPar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342900" indent="-342900" algn="l">
              <a:lnSpc>
                <a:spcPct val="200000"/>
              </a:lnSpc>
              <a:buFont typeface="Wingdings" pitchFamily="2" charset="2"/>
              <a:buChar char="Ø"/>
            </a:pP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智能体根据返回，调整自己的策略。 </a:t>
            </a:r>
            <a:endPar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342900" indent="-342900" algn="l">
              <a:lnSpc>
                <a:spcPct val="200000"/>
              </a:lnSpc>
              <a:buFont typeface="Wingdings" pitchFamily="2" charset="2"/>
              <a:buChar char="Ø"/>
            </a:pP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重复以上步骤，一步一步创造马尔科夫链。</a:t>
            </a:r>
            <a:endParaRPr lang="en-US"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342900" indent="-342900" algn="l">
              <a:lnSpc>
                <a:spcPct val="200000"/>
              </a:lnSpc>
              <a:buFont typeface="Wingdings" pitchFamily="2" charset="2"/>
              <a:buChar char="Ø"/>
            </a:pPr>
            <a:r>
              <a:rPr lang="zh-CN" altLang="en-US"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马尔可夫链包含三要素：</a:t>
            </a:r>
            <a:r>
              <a:rPr lang="en"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state</a:t>
            </a:r>
            <a:r>
              <a:rPr lang="zh-CN" altLang="e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en"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action</a:t>
            </a:r>
            <a:r>
              <a:rPr lang="zh-CN" altLang="e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en" altLang="zh-CN" sz="2400" b="0" i="0" u="none" strike="noStrike" dirty="0">
                <a:solidFill>
                  <a:srgbClr val="34495E"/>
                </a:solidFill>
                <a:effectLst/>
                <a:latin typeface="Times New Roman" panose="02020603050405020304" pitchFamily="18" charset="0"/>
                <a:ea typeface="Microsoft YaHei" panose="020B0503020204020204" pitchFamily="34" charset="-122"/>
                <a:cs typeface="Times New Roman" panose="02020603050405020304" pitchFamily="18" charset="0"/>
              </a:rPr>
              <a:t>reward</a:t>
            </a:r>
          </a:p>
        </p:txBody>
      </p:sp>
    </p:spTree>
    <p:custDataLst>
      <p:tags r:id="rId1"/>
    </p:custDataLst>
    <p:extLst>
      <p:ext uri="{BB962C8B-B14F-4D97-AF65-F5344CB8AC3E}">
        <p14:creationId xmlns:p14="http://schemas.microsoft.com/office/powerpoint/2010/main" val="31567963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24182"/>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 </a:t>
            </a:r>
            <a:r>
              <a:rPr lang="en" altLang="zh-CN" sz="2400" b="1" i="0" u="none" strike="noStrike" dirty="0">
                <a:solidFill>
                  <a:srgbClr val="C00000"/>
                </a:solidFill>
                <a:effectLst/>
                <a:latin typeface="PingFang SC" panose="020B0400000000000000" pitchFamily="34" charset="-122"/>
                <a:ea typeface="PingFang SC" panose="020B0400000000000000" pitchFamily="34" charset="-122"/>
              </a:rPr>
              <a:t>V</a:t>
            </a:r>
            <a:r>
              <a:rPr lang="zh-CN" altLang="en-US" sz="2400" b="1" i="0" u="none" strike="noStrike" dirty="0">
                <a:solidFill>
                  <a:srgbClr val="C00000"/>
                </a:solidFill>
                <a:effectLst/>
                <a:latin typeface="PingFang SC" panose="020B0400000000000000" pitchFamily="34" charset="-122"/>
                <a:ea typeface="PingFang SC" panose="020B0400000000000000" pitchFamily="34" charset="-122"/>
              </a:rPr>
              <a:t>值和</a:t>
            </a:r>
            <a:r>
              <a:rPr lang="en" altLang="zh-CN" sz="2400" b="1" i="0" u="none" strike="noStrike" dirty="0">
                <a:solidFill>
                  <a:srgbClr val="C00000"/>
                </a:solidFill>
                <a:effectLst/>
                <a:latin typeface="PingFang SC" panose="020B0400000000000000" pitchFamily="34" charset="-122"/>
                <a:ea typeface="PingFang SC" panose="020B0400000000000000" pitchFamily="34" charset="-122"/>
              </a:rPr>
              <a:t>Q</a:t>
            </a:r>
            <a:r>
              <a:rPr lang="zh-CN" altLang="en-US" sz="2400" b="1" i="0" u="none" strike="noStrike" dirty="0">
                <a:solidFill>
                  <a:srgbClr val="C00000"/>
                </a:solidFill>
                <a:effectLst/>
                <a:latin typeface="PingFang SC" panose="020B0400000000000000" pitchFamily="34" charset="-122"/>
                <a:ea typeface="PingFang SC" panose="020B0400000000000000" pitchFamily="34" charset="-122"/>
              </a:rPr>
              <a:t>值</a:t>
            </a: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rPr>
              <a:t>一个状态的</a:t>
            </a:r>
            <a:r>
              <a:rPr lang="en" altLang="zh-CN"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rPr>
              <a:t>V</a:t>
            </a:r>
            <a:r>
              <a:rPr lang="zh-CN" altLang="en-US"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rPr>
              <a:t>值，就是这个状态下的所有动作的</a:t>
            </a:r>
            <a:r>
              <a:rPr lang="en" altLang="zh-CN"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rPr>
              <a:t>Q</a:t>
            </a:r>
            <a:r>
              <a:rPr lang="zh-CN" altLang="en-US"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rPr>
              <a:t>值在策略下的期望</a:t>
            </a:r>
            <a:endParaRPr lang="en" altLang="zh-CN"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43</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756428" y="1637876"/>
            <a:ext cx="10679144" cy="961032"/>
          </a:xfrm>
          <a:prstGeom prst="rect">
            <a:avLst/>
          </a:prstGeom>
          <a:noFill/>
        </p:spPr>
        <p:txBody>
          <a:bodyPr wrap="square" rtlCol="0">
            <a:spAutoFit/>
          </a:bodyPr>
          <a:lstStyle/>
          <a:p>
            <a:pPr marL="342900" indent="-342900" algn="l">
              <a:lnSpc>
                <a:spcPct val="150000"/>
              </a:lnSpc>
              <a:buFont typeface="Wingdings" pitchFamily="2" charset="2"/>
              <a:buChar char="Ø"/>
            </a:pPr>
            <a:r>
              <a:rPr lang="en" altLang="zh-CN" sz="20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V</a:t>
            </a:r>
            <a:r>
              <a:rPr lang="zh-CN" altLang="en-US" sz="20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值：</a:t>
            </a:r>
            <a:r>
              <a:rPr lang="zh-CN" altLang="en-US"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rPr>
              <a:t>从某个状态，按照策略，走到最终状态需要很多很多次，最终获得奖励总和的平均值</a:t>
            </a:r>
            <a:endParaRPr lang="en-US" altLang="zh-CN"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342900" indent="-342900" algn="l">
              <a:lnSpc>
                <a:spcPct val="150000"/>
              </a:lnSpc>
              <a:buFont typeface="Wingdings" pitchFamily="2" charset="2"/>
              <a:buChar char="Ø"/>
            </a:pPr>
            <a:r>
              <a:rPr lang="en" altLang="zh-CN" sz="20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Q</a:t>
            </a:r>
            <a:r>
              <a:rPr lang="zh-CN" altLang="en-US" sz="20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值：</a:t>
            </a:r>
            <a:r>
              <a:rPr lang="zh-CN" altLang="en-US"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rPr>
              <a:t>从某个状态选取动作</a:t>
            </a:r>
            <a:r>
              <a:rPr lang="en" altLang="zh-CN"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rPr>
              <a:t>走到最终状态很多很多次；最终获得奖励总和的平均值</a:t>
            </a:r>
            <a:endParaRPr lang="en-US" altLang="zh-CN"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4100" name="Picture 4" descr="在这里插入图片描述">
            <a:extLst>
              <a:ext uri="{FF2B5EF4-FFF2-40B4-BE49-F238E27FC236}">
                <a16:creationId xmlns:a16="http://schemas.microsoft.com/office/drawing/2014/main" id="{5D0D715F-878B-7220-7F9C-C6757B151C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29440" y="2775892"/>
            <a:ext cx="4962320" cy="3816288"/>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84880601-87B7-2948-50E4-5ECF206C4FA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9880" y="2775892"/>
            <a:ext cx="5599467" cy="376302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7111897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24182"/>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 </a:t>
            </a:r>
            <a:r>
              <a:rPr lang="en" altLang="zh-CN" sz="2400" b="1" i="0" u="none" strike="noStrike" dirty="0">
                <a:solidFill>
                  <a:srgbClr val="C00000"/>
                </a:solidFill>
                <a:effectLst/>
                <a:latin typeface="PingFang SC" panose="020B0400000000000000" pitchFamily="34" charset="-122"/>
                <a:ea typeface="PingFang SC" panose="020B0400000000000000" pitchFamily="34" charset="-122"/>
              </a:rPr>
              <a:t>V</a:t>
            </a:r>
            <a:r>
              <a:rPr lang="zh-CN" altLang="en-US" sz="2400" b="1" i="0" u="none" strike="noStrike" dirty="0">
                <a:solidFill>
                  <a:srgbClr val="C00000"/>
                </a:solidFill>
                <a:effectLst/>
                <a:latin typeface="PingFang SC" panose="020B0400000000000000" pitchFamily="34" charset="-122"/>
                <a:ea typeface="PingFang SC" panose="020B0400000000000000" pitchFamily="34" charset="-122"/>
              </a:rPr>
              <a:t>值和</a:t>
            </a:r>
            <a:r>
              <a:rPr lang="en" altLang="zh-CN" sz="2400" b="1" i="0" u="none" strike="noStrike" dirty="0">
                <a:solidFill>
                  <a:srgbClr val="C00000"/>
                </a:solidFill>
                <a:effectLst/>
                <a:latin typeface="PingFang SC" panose="020B0400000000000000" pitchFamily="34" charset="-122"/>
                <a:ea typeface="PingFang SC" panose="020B0400000000000000" pitchFamily="34" charset="-122"/>
              </a:rPr>
              <a:t>Q</a:t>
            </a:r>
            <a:r>
              <a:rPr lang="zh-CN" altLang="en-US" sz="2400" b="1" i="0" u="none" strike="noStrike" dirty="0">
                <a:solidFill>
                  <a:srgbClr val="C00000"/>
                </a:solidFill>
                <a:effectLst/>
                <a:latin typeface="PingFang SC" panose="020B0400000000000000" pitchFamily="34" charset="-122"/>
                <a:ea typeface="PingFang SC" panose="020B0400000000000000" pitchFamily="34" charset="-122"/>
              </a:rPr>
              <a:t>值</a:t>
            </a: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rPr>
              <a:t>一个状态的</a:t>
            </a:r>
            <a:r>
              <a:rPr lang="en" altLang="zh-CN"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rPr>
              <a:t>V</a:t>
            </a:r>
            <a:r>
              <a:rPr lang="zh-CN" altLang="en-US"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rPr>
              <a:t>值，就是这个状态下的所有动作的</a:t>
            </a:r>
            <a:r>
              <a:rPr lang="en" altLang="zh-CN"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rPr>
              <a:t>Q</a:t>
            </a:r>
            <a:r>
              <a:rPr lang="zh-CN" altLang="en-US"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rPr>
              <a:t>值在策略下的期望</a:t>
            </a:r>
            <a:endParaRPr lang="en" altLang="zh-CN" sz="2400" dirty="0">
              <a:solidFill>
                <a:srgbClr val="4D4D4D"/>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44</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756428" y="1637876"/>
            <a:ext cx="10679144" cy="961032"/>
          </a:xfrm>
          <a:prstGeom prst="rect">
            <a:avLst/>
          </a:prstGeom>
          <a:noFill/>
        </p:spPr>
        <p:txBody>
          <a:bodyPr wrap="square" rtlCol="0">
            <a:spAutoFit/>
          </a:bodyPr>
          <a:lstStyle/>
          <a:p>
            <a:pPr marL="342900" indent="-342900" algn="l">
              <a:lnSpc>
                <a:spcPct val="150000"/>
              </a:lnSpc>
              <a:buFont typeface="Wingdings" pitchFamily="2" charset="2"/>
              <a:buChar char="Ø"/>
            </a:pPr>
            <a:r>
              <a:rPr lang="en" altLang="zh-CN" sz="20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V</a:t>
            </a:r>
            <a:r>
              <a:rPr lang="zh-CN" altLang="en-US" sz="20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值：</a:t>
            </a:r>
            <a:r>
              <a:rPr lang="zh-CN" altLang="en-US"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rPr>
              <a:t>从某个状态，按照策略，走到最终状态需要很多很多次，最终获得奖励总和的平均值</a:t>
            </a:r>
            <a:endParaRPr lang="en-US" altLang="zh-CN"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endParaRPr>
          </a:p>
          <a:p>
            <a:pPr marL="342900" indent="-342900" algn="l">
              <a:lnSpc>
                <a:spcPct val="150000"/>
              </a:lnSpc>
              <a:buFont typeface="Wingdings" pitchFamily="2" charset="2"/>
              <a:buChar char="Ø"/>
            </a:pPr>
            <a:r>
              <a:rPr lang="en" altLang="zh-CN" sz="20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Q</a:t>
            </a:r>
            <a:r>
              <a:rPr lang="zh-CN" altLang="en-US" sz="20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值：</a:t>
            </a:r>
            <a:r>
              <a:rPr lang="zh-CN" altLang="en-US"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rPr>
              <a:t>从某个状态选取动作</a:t>
            </a:r>
            <a:r>
              <a:rPr lang="en" altLang="zh-CN"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rPr>
              <a:t>走到最终状态很多很多次；最终获得奖励总和的平均值</a:t>
            </a:r>
            <a:endParaRPr lang="en-US" altLang="zh-CN" sz="2000" b="0" i="0" u="none" strike="noStrike" dirty="0">
              <a:solidFill>
                <a:srgbClr val="4D4D4D"/>
              </a:solidFill>
              <a:effectLst/>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4098" name="Picture 2" descr="在这里插入图片描述">
            <a:extLst>
              <a:ext uri="{FF2B5EF4-FFF2-40B4-BE49-F238E27FC236}">
                <a16:creationId xmlns:a16="http://schemas.microsoft.com/office/drawing/2014/main" id="{E58B1A84-FA87-4003-A637-A8783DE891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6815" y="3110929"/>
            <a:ext cx="6819900" cy="303530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在这里插入图片描述">
            <a:extLst>
              <a:ext uri="{FF2B5EF4-FFF2-40B4-BE49-F238E27FC236}">
                <a16:creationId xmlns:a16="http://schemas.microsoft.com/office/drawing/2014/main" id="{1075B28A-BBF8-8C5A-1A1D-20DB7D3ED50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032" y="2729097"/>
            <a:ext cx="4962979" cy="3662077"/>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1771304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51161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蒙特卡罗（</a:t>
            </a:r>
            <a:r>
              <a:rPr lang="en" altLang="zh-CN"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MC</a:t>
            </a:r>
            <a:r>
              <a:rPr lang="zh-CN" altLang="en"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和时序差分（</a:t>
            </a:r>
            <a:r>
              <a:rPr lang="en" altLang="zh-CN"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TD</a:t>
            </a:r>
            <a:r>
              <a:rPr lang="zh-CN" altLang="en"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1"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估算</a:t>
            </a:r>
            <a:r>
              <a:rPr lang="en" altLang="zh-CN" sz="2400" b="1"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V</a:t>
            </a:r>
            <a:r>
              <a:rPr lang="zh-CN" altLang="en-US" sz="2400" b="1"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值的一种方式</a:t>
            </a:r>
            <a:endParaRPr lang="en"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45</a:t>
            </a:fld>
            <a:endParaRPr lang="zh-CN" altLang="en-US">
              <a:latin typeface="Times New Roman" panose="02020603050405020304" pitchFamily="18" charset="0"/>
              <a:cs typeface="Times New Roman" panose="02020603050405020304" pitchFamily="18" charset="0"/>
            </a:endParaRPr>
          </a:p>
        </p:txBody>
      </p:sp>
      <p:sp>
        <p:nvSpPr>
          <p:cNvPr id="8" name="文本框 7"/>
          <p:cNvSpPr txBox="1"/>
          <p:nvPr/>
        </p:nvSpPr>
        <p:spPr>
          <a:xfrm>
            <a:off x="756428" y="1637876"/>
            <a:ext cx="10679144" cy="5012847"/>
          </a:xfrm>
          <a:prstGeom prst="rect">
            <a:avLst/>
          </a:prstGeom>
          <a:noFill/>
        </p:spPr>
        <p:txBody>
          <a:bodyPr wrap="square" rtlCol="0">
            <a:spAutoFit/>
          </a:bodyPr>
          <a:lstStyle/>
          <a:p>
            <a:pPr marL="342900" indent="-342900">
              <a:lnSpc>
                <a:spcPct val="150000"/>
              </a:lnSpc>
              <a:buFont typeface="Wingdings" pitchFamily="2" charset="2"/>
              <a:buChar char="Ø"/>
            </a:pP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蒙地卡罗：</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让智能体从某个状态</a:t>
            </a:r>
            <a:r>
              <a:rPr lang="en" altLang="zh-CN" sz="2400" dirty="0">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出发，直到最终状态，然后回过头来给每个节点标记这次的价值</a:t>
            </a:r>
            <a:r>
              <a:rPr lang="en" altLang="zh-CN" sz="2400" dirty="0">
                <a:latin typeface="Times New Roman" panose="02020603050405020304" pitchFamily="18" charset="0"/>
                <a:ea typeface="Microsoft YaHei" panose="020B0503020204020204" pitchFamily="34" charset="-122"/>
                <a:cs typeface="Times New Roman" panose="02020603050405020304" pitchFamily="18" charset="0"/>
              </a:rPr>
              <a:t>G</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 altLang="zh-CN" sz="2400" dirty="0">
                <a:latin typeface="Times New Roman" panose="02020603050405020304" pitchFamily="18" charset="0"/>
                <a:ea typeface="Microsoft YaHei" panose="020B0503020204020204" pitchFamily="34" charset="-122"/>
                <a:cs typeface="Times New Roman" panose="02020603050405020304" pitchFamily="18" charset="0"/>
              </a:rPr>
              <a:t>G</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代表了某次，智能体在这个节点的价值）。</a:t>
            </a:r>
          </a:p>
          <a:p>
            <a:pPr marL="342900" indent="-342900">
              <a:lnSpc>
                <a:spcPct val="150000"/>
              </a:lnSpc>
              <a:buFont typeface="Wingdings" pitchFamily="2" charset="2"/>
              <a:buChar char="Ø"/>
            </a:pP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时序差分：</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是一步一回头，用下一步的估值，估算当前状态的价值</a:t>
            </a:r>
            <a:endPar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marL="342900" indent="-342900" algn="l">
              <a:lnSpc>
                <a:spcPct val="150000"/>
              </a:lnSpc>
              <a:buFont typeface="Wingdings" pitchFamily="2" charset="2"/>
              <a:buChar char="Ø"/>
            </a:pPr>
            <a:r>
              <a:rPr lang="en" altLang="zh-CN"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S - A - G </a:t>
            </a:r>
            <a:r>
              <a:rPr lang="zh-CN" altLang="en-US" sz="2400" b="1" i="0" u="none" strike="noStrike" dirty="0">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rPr>
              <a:t>数据</a:t>
            </a:r>
            <a:r>
              <a:rPr lang="zh-CN" altLang="en-US" sz="24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G</a:t>
            </a: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就是对于状态</a:t>
            </a:r>
            <a:r>
              <a:rPr lang="en"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选择了</a:t>
            </a:r>
            <a:r>
              <a:rPr lang="en"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的评分。</a:t>
            </a:r>
            <a:endParaRPr lang="en-US"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endParaRPr>
          </a:p>
          <a:p>
            <a:pPr marL="800100" lvl="1" indent="-342900">
              <a:lnSpc>
                <a:spcPct val="150000"/>
              </a:lnSpc>
              <a:buFont typeface="Arial" panose="020B0604020202020204" pitchFamily="34" charset="0"/>
              <a:buChar char="•"/>
            </a:pP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如果</a:t>
            </a:r>
            <a:r>
              <a:rPr lang="en"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G</a:t>
            </a: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值正数，那么表明选择</a:t>
            </a:r>
            <a:r>
              <a:rPr lang="en"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是正确的，我们希望神经网络输出</a:t>
            </a:r>
            <a:r>
              <a:rPr lang="en"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的概率增加。</a:t>
            </a:r>
            <a:r>
              <a:rPr lang="en-US"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鼓励</a:t>
            </a:r>
            <a:r>
              <a:rPr lang="en-US"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 </a:t>
            </a:r>
          </a:p>
          <a:p>
            <a:pPr marL="800100" lvl="1" indent="-342900">
              <a:lnSpc>
                <a:spcPct val="150000"/>
              </a:lnSpc>
              <a:buFont typeface="Arial" panose="020B0604020202020204" pitchFamily="34" charset="0"/>
              <a:buChar char="•"/>
            </a:pP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如果</a:t>
            </a:r>
            <a:r>
              <a:rPr lang="en"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G</a:t>
            </a: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是负数，那么证明这个选择不正确，我们希望神经网络输出</a:t>
            </a:r>
            <a:r>
              <a:rPr lang="en"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概率减少。</a:t>
            </a:r>
            <a:r>
              <a:rPr lang="en-US"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惩罚</a:t>
            </a:r>
            <a:r>
              <a:rPr lang="en-US"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 </a:t>
            </a:r>
          </a:p>
          <a:p>
            <a:pPr marL="800100" lvl="1" indent="-342900">
              <a:lnSpc>
                <a:spcPct val="150000"/>
              </a:lnSpc>
              <a:buFont typeface="Arial" panose="020B0604020202020204" pitchFamily="34" charset="0"/>
              <a:buChar char="•"/>
            </a:pP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而</a:t>
            </a:r>
            <a:r>
              <a:rPr lang="en" altLang="zh-CN"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G</a:t>
            </a:r>
            <a:r>
              <a:rPr lang="zh-CN" altLang="en-US" sz="2400" i="0" u="none" strike="noStrike" dirty="0">
                <a:effectLst/>
                <a:latin typeface="Times New Roman" panose="02020603050405020304" pitchFamily="18" charset="0"/>
                <a:ea typeface="Microsoft YaHei" panose="020B0503020204020204" pitchFamily="34" charset="-122"/>
                <a:cs typeface="Times New Roman" panose="02020603050405020304" pitchFamily="18" charset="0"/>
              </a:rPr>
              <a:t>值的大小，就相当于鼓励和惩罚的力度了。</a:t>
            </a:r>
          </a:p>
        </p:txBody>
      </p:sp>
    </p:spTree>
    <p:custDataLst>
      <p:tags r:id="rId1"/>
    </p:custDataLst>
    <p:extLst>
      <p:ext uri="{BB962C8B-B14F-4D97-AF65-F5344CB8AC3E}">
        <p14:creationId xmlns:p14="http://schemas.microsoft.com/office/powerpoint/2010/main" val="203582172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9685" y="0"/>
            <a:ext cx="12192000" cy="6858000"/>
            <a:chOff x="-31" y="0"/>
            <a:chExt cx="19200" cy="10800"/>
          </a:xfrm>
        </p:grpSpPr>
        <p:pic>
          <p:nvPicPr>
            <p:cNvPr id="108" name="图片 107"/>
            <p:cNvPicPr/>
            <p:nvPr/>
          </p:nvPicPr>
          <p:blipFill>
            <a:blip r:embed="rId4"/>
            <a:stretch>
              <a:fillRect/>
            </a:stretch>
          </p:blipFill>
          <p:spPr>
            <a:xfrm>
              <a:off x="-31" y="0"/>
              <a:ext cx="19200" cy="10800"/>
            </a:xfrm>
            <a:prstGeom prst="rect">
              <a:avLst/>
            </a:prstGeom>
            <a:noFill/>
            <a:ln w="9525">
              <a:noFill/>
            </a:ln>
          </p:spPr>
        </p:pic>
        <p:sp>
          <p:nvSpPr>
            <p:cNvPr id="5" name="矩形 4"/>
            <p:cNvSpPr/>
            <p:nvPr/>
          </p:nvSpPr>
          <p:spPr>
            <a:xfrm>
              <a:off x="1757" y="3851"/>
              <a:ext cx="7666" cy="3154"/>
            </a:xfrm>
            <a:prstGeom prst="rect">
              <a:avLst/>
            </a:prstGeom>
            <a:solidFill>
              <a:srgbClr val="1A1649"/>
            </a:solidFill>
            <a:ln>
              <a:solidFill>
                <a:srgbClr val="1A16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4" name="文本框 3"/>
          <p:cNvSpPr txBox="1"/>
          <p:nvPr/>
        </p:nvSpPr>
        <p:spPr>
          <a:xfrm>
            <a:off x="617759" y="275143"/>
            <a:ext cx="3944620" cy="460375"/>
          </a:xfrm>
          <a:prstGeom prst="rect">
            <a:avLst/>
          </a:prstGeom>
          <a:noFill/>
        </p:spPr>
        <p:txBody>
          <a:bodyPr wrap="none" rtlCol="0">
            <a:spAutoFit/>
          </a:bodyPr>
          <a:lstStyle/>
          <a:p>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深度强化学习</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》2023</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课程</a:t>
            </a:r>
          </a:p>
        </p:txBody>
      </p:sp>
      <p:sp>
        <p:nvSpPr>
          <p:cNvPr id="2" name="标题 1"/>
          <p:cNvSpPr>
            <a:spLocks noGrp="1"/>
          </p:cNvSpPr>
          <p:nvPr>
            <p:ph type="ctrTitle"/>
          </p:nvPr>
        </p:nvSpPr>
        <p:spPr>
          <a:xfrm>
            <a:off x="434340" y="1982470"/>
            <a:ext cx="5488305" cy="2794000"/>
          </a:xfrm>
        </p:spPr>
        <p:txBody>
          <a:bodyPr>
            <a:noAutofit/>
          </a:bodyPr>
          <a:lstStyle/>
          <a:p>
            <a:pPr algn="l">
              <a:lnSpc>
                <a:spcPct val="100000"/>
              </a:lnSpc>
              <a:spcBef>
                <a:spcPts val="0"/>
              </a:spcBef>
              <a:spcAft>
                <a:spcPts val="0"/>
              </a:spcAft>
            </a:pPr>
            <a:r>
              <a:rPr lang="zh-CN" altLang="en-US" sz="8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强化学习</a:t>
            </a:r>
            <a:br>
              <a:rPr lang="zh-CN" altLang="en-US" sz="8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br>
            <a:r>
              <a:rPr lang="zh-CN" altLang="en-US" sz="8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应用</a:t>
            </a:r>
          </a:p>
        </p:txBody>
      </p:sp>
      <p:pic>
        <p:nvPicPr>
          <p:cNvPr id="8" name="图片 7"/>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灯片编号占位符 9"/>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46</a:t>
            </a:fld>
            <a:endParaRPr lang="zh-CN" altLang="en-US" dirty="0">
              <a:latin typeface="Times New Roman" panose="02020603050405020304" pitchFamily="18" charset="0"/>
              <a:cs typeface="Times New Roman" panose="02020603050405020304" pitchFamily="18" charset="0"/>
            </a:endParaRPr>
          </a:p>
        </p:txBody>
      </p:sp>
      <p:sp>
        <p:nvSpPr>
          <p:cNvPr id="11" name="文本框 10"/>
          <p:cNvSpPr txBox="1"/>
          <p:nvPr/>
        </p:nvSpPr>
        <p:spPr>
          <a:xfrm>
            <a:off x="617759" y="276413"/>
            <a:ext cx="3944620" cy="460375"/>
          </a:xfrm>
          <a:prstGeom prst="rect">
            <a:avLst/>
          </a:prstGeom>
          <a:noFill/>
        </p:spPr>
        <p:txBody>
          <a:bodyPr wrap="none" rtlCol="0">
            <a:spAutoFit/>
          </a:bodyPr>
          <a:lstStyle/>
          <a:p>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深度强化学习</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》2023</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课程</a:t>
            </a:r>
          </a:p>
        </p:txBody>
      </p:sp>
      <p:sp>
        <p:nvSpPr>
          <p:cNvPr id="12" name="标题 1"/>
          <p:cNvSpPr>
            <a:spLocks noGrp="1"/>
          </p:cNvSpPr>
          <p:nvPr/>
        </p:nvSpPr>
        <p:spPr>
          <a:xfrm>
            <a:off x="878840" y="1318260"/>
            <a:ext cx="5277485" cy="279400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Bef>
                <a:spcPts val="0"/>
              </a:spcBef>
              <a:spcAft>
                <a:spcPts val="0"/>
              </a:spcAft>
            </a:pPr>
            <a:endParaRPr lang="en-US" altLang="zh-CN"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ustDataLst>
      <p:tags r:id="rId1"/>
    </p:custData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1" y="1125855"/>
            <a:ext cx="11487167" cy="2057486"/>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AlphaGo</a:t>
            </a:r>
          </a:p>
          <a:p>
            <a:pPr marL="800100" lvl="1" indent="-342900" algn="just">
              <a:lnSpc>
                <a:spcPct val="125000"/>
              </a:lnSpc>
              <a:buFont typeface="Wingdings" panose="05000000000000000000" charset="0"/>
              <a:buChar char="Ø"/>
            </a:pPr>
            <a:r>
              <a:rPr sz="2000" dirty="0" err="1">
                <a:latin typeface="Times New Roman" panose="02020603050405020304" pitchFamily="18" charset="0"/>
                <a:ea typeface="微软雅黑" panose="020B0503020204020204" pitchFamily="34" charset="-122"/>
                <a:cs typeface="Times New Roman" panose="02020603050405020304" pitchFamily="18" charset="0"/>
              </a:rPr>
              <a:t>由Google</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 </a:t>
            </a:r>
            <a:r>
              <a:rPr sz="2000" dirty="0">
                <a:latin typeface="Times New Roman" panose="02020603050405020304" pitchFamily="18" charset="0"/>
                <a:ea typeface="微软雅黑" panose="020B0503020204020204" pitchFamily="34" charset="-122"/>
                <a:cs typeface="Times New Roman" panose="02020603050405020304" pitchFamily="18" charset="0"/>
              </a:rPr>
              <a:t>Deepmind开发的人工智能围棋软件。2015年5:0击败欧洲围棋冠军樊麾二段，2016年4:1击败世界冠军李世石九段。使用蒙特卡洛树搜索，借助估值网络与走棋网络两种深度神经网络，通过估值网络来评估大量选点，并通过走棋网络选择落点。2017公布的更强的AlphaGo Zero没有用到任何人类数据。AlphaGo被誉为人工智能研究的一项标志性进展。</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强化学习应用</a:t>
            </a: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47</a:t>
            </a:fld>
            <a:endParaRPr lang="zh-CN" altLang="en-US">
              <a:latin typeface="Times New Roman" panose="02020603050405020304" pitchFamily="18" charset="0"/>
              <a:cs typeface="Times New Roman" panose="02020603050405020304" pitchFamily="18" charset="0"/>
            </a:endParaRPr>
          </a:p>
        </p:txBody>
      </p:sp>
      <p:pic>
        <p:nvPicPr>
          <p:cNvPr id="120" name="图片 119"/>
          <p:cNvPicPr/>
          <p:nvPr/>
        </p:nvPicPr>
        <p:blipFill>
          <a:blip r:embed="rId4"/>
          <a:stretch>
            <a:fillRect/>
          </a:stretch>
        </p:blipFill>
        <p:spPr>
          <a:xfrm>
            <a:off x="1205230" y="3444875"/>
            <a:ext cx="4950460" cy="2498725"/>
          </a:xfrm>
          <a:prstGeom prst="rect">
            <a:avLst/>
          </a:prstGeom>
          <a:noFill/>
          <a:ln w="9525">
            <a:noFill/>
          </a:ln>
        </p:spPr>
      </p:pic>
      <p:pic>
        <p:nvPicPr>
          <p:cNvPr id="4" name="图片 3" descr="268883235208948e66fed72dd50f639f_w200"/>
          <p:cNvPicPr>
            <a:picLocks noChangeAspect="1"/>
          </p:cNvPicPr>
          <p:nvPr/>
        </p:nvPicPr>
        <p:blipFill>
          <a:blip r:embed="rId5"/>
          <a:stretch>
            <a:fillRect/>
          </a:stretch>
        </p:blipFill>
        <p:spPr>
          <a:xfrm>
            <a:off x="6714490" y="3444875"/>
            <a:ext cx="3997960" cy="2498725"/>
          </a:xfrm>
          <a:prstGeom prst="rect">
            <a:avLst/>
          </a:prstGeom>
        </p:spPr>
      </p:pic>
    </p:spTree>
    <p:custDataLst>
      <p:tags r:id="rId1"/>
    </p:custData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176c3cb89e3e454daada21fbeb2395d6"/>
          <p:cNvPicPr>
            <a:picLocks noChangeAspect="1"/>
          </p:cNvPicPr>
          <p:nvPr/>
        </p:nvPicPr>
        <p:blipFill>
          <a:blip r:embed="rId4"/>
          <a:stretch>
            <a:fillRect/>
          </a:stretch>
        </p:blipFill>
        <p:spPr>
          <a:xfrm>
            <a:off x="6969125" y="2806700"/>
            <a:ext cx="3285490" cy="4312920"/>
          </a:xfrm>
          <a:prstGeom prst="rect">
            <a:avLst/>
          </a:prstGeom>
        </p:spPr>
      </p:pic>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42265" y="1107440"/>
            <a:ext cx="10459085" cy="2091690"/>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电视游戏机的开山鼻祖雅达利「Atari」</a:t>
            </a:r>
          </a:p>
          <a:p>
            <a:pPr marL="800100" lvl="1" indent="-342900" algn="just">
              <a:lnSpc>
                <a:spcPct val="125000"/>
              </a:lnSpc>
              <a:buFont typeface="Wingdings" panose="05000000000000000000" charset="0"/>
              <a:buChar char="Ø"/>
            </a:pPr>
            <a:r>
              <a:rPr sz="2000" dirty="0">
                <a:latin typeface="Times New Roman" panose="02020603050405020304" pitchFamily="18" charset="0"/>
                <a:ea typeface="微软雅黑" panose="020B0503020204020204" pitchFamily="34" charset="-122"/>
                <a:cs typeface="Times New Roman" panose="02020603050405020304" pitchFamily="18" charset="0"/>
                <a:sym typeface="+mn-ea"/>
              </a:rPr>
              <a:t>OpenAI 和 Uber AI Labs</a:t>
            </a:r>
            <a:r>
              <a:rPr sz="2000" dirty="0">
                <a:latin typeface="Times New Roman" panose="02020603050405020304" pitchFamily="18" charset="0"/>
                <a:ea typeface="微软雅黑" panose="020B0503020204020204" pitchFamily="34" charset="-122"/>
                <a:cs typeface="Times New Roman" panose="02020603050405020304" pitchFamily="18" charset="0"/>
              </a:rPr>
              <a:t>发表在Nature的研究提出了一类全新的</a:t>
            </a:r>
            <a:r>
              <a:rPr lang="zh-CN" sz="2000" dirty="0">
                <a:latin typeface="Times New Roman" panose="02020603050405020304" pitchFamily="18" charset="0"/>
                <a:ea typeface="微软雅黑" panose="020B0503020204020204" pitchFamily="34" charset="-122"/>
                <a:cs typeface="Times New Roman" panose="02020603050405020304" pitchFamily="18" charset="0"/>
              </a:rPr>
              <a:t>强化</a:t>
            </a:r>
            <a:r>
              <a:rPr sz="2000" dirty="0">
                <a:latin typeface="Times New Roman" panose="02020603050405020304" pitchFamily="18" charset="0"/>
                <a:ea typeface="微软雅黑" panose="020B0503020204020204" pitchFamily="34" charset="-122"/>
                <a:cs typeface="Times New Roman" panose="02020603050405020304" pitchFamily="18" charset="0"/>
              </a:rPr>
              <a:t>学习算法，该算法在雅达利（Atari 2600）经典游戏中的得分超过了人类顶级玩家和以往的 AI 系统，在《蒙特祖马的复仇》（Montezuma’s Revenge）和《陷阱》（Pitfall!）等一系列探索类游戏中达到了目前最先进的水平</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强化学习应用</a:t>
            </a: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48</a:t>
            </a:fld>
            <a:endParaRPr lang="zh-CN" altLang="en-US">
              <a:latin typeface="Times New Roman" panose="02020603050405020304" pitchFamily="18" charset="0"/>
              <a:cs typeface="Times New Roman" panose="02020603050405020304" pitchFamily="18" charset="0"/>
            </a:endParaRPr>
          </a:p>
        </p:txBody>
      </p:sp>
      <p:pic>
        <p:nvPicPr>
          <p:cNvPr id="6" name="图片 5" descr="image6"/>
          <p:cNvPicPr>
            <a:picLocks noChangeAspect="1"/>
          </p:cNvPicPr>
          <p:nvPr/>
        </p:nvPicPr>
        <p:blipFill>
          <a:blip r:embed="rId5"/>
          <a:stretch>
            <a:fillRect/>
          </a:stretch>
        </p:blipFill>
        <p:spPr>
          <a:xfrm>
            <a:off x="1245235" y="3510915"/>
            <a:ext cx="5295900" cy="3129915"/>
          </a:xfrm>
          <a:prstGeom prst="rect">
            <a:avLst/>
          </a:prstGeom>
        </p:spPr>
      </p:pic>
    </p:spTree>
    <p:custDataLst>
      <p:tags r:id="rId1"/>
    </p:custData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9584690" cy="1322070"/>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DeepMind开发的人工智能——AlphaStar</a:t>
            </a:r>
          </a:p>
          <a:p>
            <a:pPr marL="800100" lvl="1" indent="-342900" algn="just">
              <a:lnSpc>
                <a:spcPct val="125000"/>
              </a:lnSpc>
              <a:buFont typeface="Wingdings" panose="05000000000000000000" charset="0"/>
              <a:buChar char="Ø"/>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学会了玩《星际争霸II》，在所有三场比赛中都被评为大师级，在官方的人类玩家排名中排名前99.8%以上。2019年发表于《</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Nature</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强化学习应用</a:t>
            </a: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49</a:t>
            </a:fld>
            <a:endParaRPr lang="zh-CN" altLang="en-US">
              <a:latin typeface="Times New Roman" panose="02020603050405020304" pitchFamily="18" charset="0"/>
              <a:cs typeface="Times New Roman" panose="02020603050405020304" pitchFamily="18" charset="0"/>
            </a:endParaRPr>
          </a:p>
        </p:txBody>
      </p:sp>
      <p:pic>
        <p:nvPicPr>
          <p:cNvPr id="4" name="图片 3" descr="62271e2f604e640534eeca99_AlphaStar 03"/>
          <p:cNvPicPr>
            <a:picLocks noChangeAspect="1"/>
          </p:cNvPicPr>
          <p:nvPr/>
        </p:nvPicPr>
        <p:blipFill>
          <a:blip r:embed="rId4"/>
          <a:stretch>
            <a:fillRect/>
          </a:stretch>
        </p:blipFill>
        <p:spPr>
          <a:xfrm>
            <a:off x="1244600" y="2539365"/>
            <a:ext cx="7326630" cy="4121785"/>
          </a:xfrm>
          <a:prstGeom prst="rect">
            <a:avLst/>
          </a:prstGeom>
        </p:spPr>
      </p:pic>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458428" y="1064816"/>
            <a:ext cx="5770880" cy="706755"/>
          </a:xfrm>
          <a:prstGeom prst="rect">
            <a:avLst/>
          </a:prstGeom>
          <a:noFill/>
        </p:spPr>
        <p:txBody>
          <a:bodyPr wrap="none" rtlCol="0">
            <a:spAutoFit/>
          </a:bodyPr>
          <a:lstStyle/>
          <a:p>
            <a:r>
              <a:rPr lang="zh-CN" altLang="en-US" sz="4000" b="1" dirty="0">
                <a:latin typeface="微软雅黑" panose="020B0503020204020204" pitchFamily="34" charset="-122"/>
                <a:ea typeface="微软雅黑" panose="020B0503020204020204" pitchFamily="34" charset="-122"/>
              </a:rPr>
              <a:t>一些可以借鉴的学习资源</a:t>
            </a:r>
          </a:p>
        </p:txBody>
      </p:sp>
      <p:sp>
        <p:nvSpPr>
          <p:cNvPr id="7" name="文本框 6"/>
          <p:cNvSpPr txBox="1"/>
          <p:nvPr/>
        </p:nvSpPr>
        <p:spPr>
          <a:xfrm>
            <a:off x="617759" y="275143"/>
            <a:ext cx="3944620" cy="460375"/>
          </a:xfrm>
          <a:prstGeom prst="rect">
            <a:avLst/>
          </a:prstGeom>
          <a:noFill/>
        </p:spPr>
        <p:txBody>
          <a:bodyPr wrap="none" rtlCol="0">
            <a:spAutoFit/>
          </a:bodyPr>
          <a:lstStyle/>
          <a:p>
            <a:r>
              <a:rPr sz="2400" dirty="0">
                <a:latin typeface="微软雅黑" panose="020B0503020204020204" pitchFamily="34" charset="-122"/>
                <a:ea typeface="微软雅黑" panose="020B0503020204020204" pitchFamily="34" charset="-122"/>
              </a:rPr>
              <a:t>《深度强化学习》2023课程</a:t>
            </a:r>
          </a:p>
        </p:txBody>
      </p:sp>
      <p:pic>
        <p:nvPicPr>
          <p:cNvPr id="9" name="图片 8"/>
          <p:cNvPicPr>
            <a:picLocks noChangeAspect="1"/>
          </p:cNvPicPr>
          <p:nvPr/>
        </p:nvPicPr>
        <p:blipFill rotWithShape="1">
          <a:blip r:embed="rId4"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3" name="文本框 2"/>
          <p:cNvSpPr txBox="1"/>
          <p:nvPr/>
        </p:nvSpPr>
        <p:spPr>
          <a:xfrm>
            <a:off x="675640" y="1920240"/>
            <a:ext cx="8350885" cy="4523105"/>
          </a:xfrm>
          <a:prstGeom prst="rect">
            <a:avLst/>
          </a:prstGeom>
          <a:noFill/>
        </p:spPr>
        <p:txBody>
          <a:bodyPr wrap="square" rtlCol="0">
            <a:spAutoFit/>
          </a:bodyPr>
          <a:lstStyle/>
          <a:p>
            <a:pPr marL="457200" indent="-457200">
              <a:lnSpc>
                <a:spcPct val="150000"/>
              </a:lnSpc>
              <a:buFont typeface="Wingdings" panose="05000000000000000000" pitchFamily="2" charset="2"/>
              <a:buChar char="u"/>
            </a:pPr>
            <a:r>
              <a:rPr sz="2400" b="1" dirty="0">
                <a:latin typeface="Times New Roman" panose="02020603050405020304" pitchFamily="18" charset="0"/>
                <a:ea typeface="微软雅黑" panose="020B0503020204020204" pitchFamily="34" charset="-122"/>
                <a:cs typeface="Times New Roman" panose="02020603050405020304" pitchFamily="18" charset="0"/>
              </a:rPr>
              <a:t>Textbook: Reinforcement Learning: An Introduction</a:t>
            </a:r>
          </a:p>
          <a:p>
            <a:pPr marL="914400" lvl="1" indent="-457200">
              <a:lnSpc>
                <a:spcPct val="150000"/>
              </a:lnSpc>
              <a:buFont typeface="Wingdings" panose="05000000000000000000" charset="0"/>
              <a:buChar char="Ø"/>
            </a:pPr>
            <a:r>
              <a:rPr lang="en-US" altLang="zh-CN" sz="2400" u="sng"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rPr>
              <a:t>http://incompleteideas.net/sutton/book/RLbook2020.pdf</a:t>
            </a:r>
          </a:p>
          <a:p>
            <a:pPr marL="457200" indent="-457200">
              <a:lnSpc>
                <a:spcPct val="150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Lectures of David Silver</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a:p>
            <a:pPr marL="800100" lvl="1" indent="-342900">
              <a:lnSpc>
                <a:spcPct val="150000"/>
              </a:lnSpc>
              <a:buFont typeface="Wingdings" panose="05000000000000000000" charset="0"/>
              <a:buChar char="Ø"/>
            </a:pPr>
            <a:r>
              <a:rPr lang="en-US" altLang="zh-CN" sz="2400" u="sng"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ea"/>
              </a:rPr>
              <a:t>http://www0.cs.ucl.ac.uk/staff/D.Silver/web/Teaching.html </a:t>
            </a:r>
          </a:p>
          <a:p>
            <a:pPr marL="800100" lvl="1" indent="-342900">
              <a:lnSpc>
                <a:spcPct val="150000"/>
              </a:lnSpc>
              <a:buFont typeface="Wingdings" panose="05000000000000000000" charset="0"/>
              <a:buChar char="Ø"/>
            </a:pPr>
            <a:r>
              <a:rPr lang="en-US" altLang="zh-CN" sz="2400" u="sng"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ea"/>
              </a:rPr>
              <a:t>http://videolectures.net/rldm2015_silver_reinforcement_learning/ (David Silver, University College London)</a:t>
            </a:r>
          </a:p>
          <a:p>
            <a:pPr lvl="1" indent="-457200" algn="l">
              <a:lnSpc>
                <a:spcPct val="150000"/>
              </a:lnSpc>
              <a:buClrTx/>
              <a:buSzTx/>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Lectures of John Schulman</a:t>
            </a:r>
            <a:endParaRPr lang="en-US" altLang="zh-CN" sz="2400" u="sng"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Wingdings" panose="05000000000000000000" charset="0"/>
              <a:buChar char="Ø"/>
            </a:pPr>
            <a:r>
              <a:rPr lang="en-US" altLang="zh-CN" sz="2400" u="sng"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ea"/>
              </a:rPr>
              <a:t>https://youtu.be/aUrX rP_ss4</a:t>
            </a:r>
          </a:p>
        </p:txBody>
      </p:sp>
      <p:sp>
        <p:nvSpPr>
          <p:cNvPr id="10" name="文本框 9"/>
          <p:cNvSpPr txBox="1"/>
          <p:nvPr/>
        </p:nvSpPr>
        <p:spPr>
          <a:xfrm>
            <a:off x="5729169" y="3519858"/>
            <a:ext cx="392966" cy="369332"/>
          </a:xfrm>
          <a:prstGeom prst="rect">
            <a:avLst/>
          </a:prstGeom>
          <a:noFill/>
        </p:spPr>
        <p:txBody>
          <a:bodyPr wrap="square" rtlCol="0">
            <a:spAutoFit/>
          </a:bodyPr>
          <a:lstStyle/>
          <a:p>
            <a:endParaRPr lang="zh-CN" altLang="en-US" dirty="0"/>
          </a:p>
        </p:txBody>
      </p:sp>
      <p:sp>
        <p:nvSpPr>
          <p:cNvPr id="11" name="卷形: 水平 10"/>
          <p:cNvSpPr/>
          <p:nvPr/>
        </p:nvSpPr>
        <p:spPr>
          <a:xfrm>
            <a:off x="353695" y="1920240"/>
            <a:ext cx="9416415" cy="4707255"/>
          </a:xfrm>
          <a:prstGeom prst="flowChartAlternateProcess">
            <a:avLst/>
          </a:prstGeom>
          <a:noFill/>
          <a:ln w="28575" cap="flat" cmpd="sng" algn="ctr">
            <a:solidFill>
              <a:srgbClr val="E145E7"/>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12" name="灯片编号占位符 11"/>
          <p:cNvSpPr>
            <a:spLocks noGrp="1"/>
          </p:cNvSpPr>
          <p:nvPr>
            <p:ph type="sldNum" sz="quarter" idx="12"/>
          </p:nvPr>
        </p:nvSpPr>
        <p:spPr/>
        <p:txBody>
          <a:bodyPr/>
          <a:lstStyle/>
          <a:p>
            <a:fld id="{0D4EF626-F2E7-47E8-A3E5-EAE9C4555C6D}" type="slidenum">
              <a:rPr lang="zh-CN" altLang="en-US" smtClean="0"/>
              <a:t>5</a:t>
            </a:fld>
            <a:endParaRPr lang="zh-CN" altLang="en-US"/>
          </a:p>
        </p:txBody>
      </p:sp>
      <p:pic>
        <p:nvPicPr>
          <p:cNvPr id="5" name="图片 4"/>
          <p:cNvPicPr>
            <a:picLocks noChangeAspect="1"/>
          </p:cNvPicPr>
          <p:nvPr/>
        </p:nvPicPr>
        <p:blipFill>
          <a:blip r:embed="rId5"/>
          <a:stretch>
            <a:fillRect/>
          </a:stretch>
        </p:blipFill>
        <p:spPr>
          <a:xfrm>
            <a:off x="9165590" y="2519045"/>
            <a:ext cx="2845435" cy="3655695"/>
          </a:xfrm>
          <a:prstGeom prst="rect">
            <a:avLst/>
          </a:prstGeom>
          <a:ln>
            <a:solidFill>
              <a:schemeClr val="tx1"/>
            </a:solidFill>
          </a:ln>
        </p:spPr>
      </p:pic>
    </p:spTree>
    <p:custDataLst>
      <p:tags r:id="rId1"/>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1706880"/>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人工智能OpenAI Five</a:t>
            </a:r>
          </a:p>
          <a:p>
            <a:pPr marL="800100" lvl="1" indent="-342900" algn="just">
              <a:lnSpc>
                <a:spcPct val="125000"/>
              </a:lnSpc>
              <a:buFont typeface="Wingdings" panose="05000000000000000000" charset="0"/>
              <a:buChar char="Ø"/>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在时下大火的竞技游戏“Dota2”里开设了竞技场擂台，玩家可以自行组建队伍去挑战它！这吸引了大量的主播和高玩组队挑战，但这个人工智能出乎意料的强大，在三天的测试期内，战绩为4409胜41负</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强化学习应用</a:t>
            </a: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50</a:t>
            </a:fld>
            <a:endParaRPr lang="zh-CN" altLang="en-US">
              <a:latin typeface="Times New Roman" panose="02020603050405020304" pitchFamily="18" charset="0"/>
              <a:cs typeface="Times New Roman" panose="02020603050405020304" pitchFamily="18" charset="0"/>
            </a:endParaRPr>
          </a:p>
        </p:txBody>
      </p:sp>
      <p:pic>
        <p:nvPicPr>
          <p:cNvPr id="10" name="图片 9" descr="1_T8F3VFth72p84gnd0dvhPw"/>
          <p:cNvPicPr>
            <a:picLocks noChangeAspect="1"/>
          </p:cNvPicPr>
          <p:nvPr/>
        </p:nvPicPr>
        <p:blipFill>
          <a:blip r:embed="rId4"/>
          <a:stretch>
            <a:fillRect/>
          </a:stretch>
        </p:blipFill>
        <p:spPr>
          <a:xfrm>
            <a:off x="1065530" y="3178810"/>
            <a:ext cx="5314950" cy="2895600"/>
          </a:xfrm>
          <a:prstGeom prst="rect">
            <a:avLst/>
          </a:prstGeom>
        </p:spPr>
      </p:pic>
      <p:pic>
        <p:nvPicPr>
          <p:cNvPr id="11" name="图片 10" descr="5fc1ef372631a_5fc1ef3722900_5fc1ef37228d2_640"/>
          <p:cNvPicPr>
            <a:picLocks noChangeAspect="1"/>
          </p:cNvPicPr>
          <p:nvPr/>
        </p:nvPicPr>
        <p:blipFill>
          <a:blip r:embed="rId5"/>
          <a:stretch>
            <a:fillRect/>
          </a:stretch>
        </p:blipFill>
        <p:spPr>
          <a:xfrm>
            <a:off x="6667500" y="3178810"/>
            <a:ext cx="3877945" cy="2908300"/>
          </a:xfrm>
          <a:prstGeom prst="rect">
            <a:avLst/>
          </a:prstGeom>
        </p:spPr>
      </p:pic>
    </p:spTree>
    <p:custDataLst>
      <p:tags r:id="rId1"/>
    </p:custData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06835" cy="1706880"/>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神经网络结构搜索（Neural Architecture Search, NAS）</a:t>
            </a:r>
          </a:p>
          <a:p>
            <a:pPr marL="800100" lvl="1" indent="-342900" algn="just">
              <a:lnSpc>
                <a:spcPct val="125000"/>
              </a:lnSpc>
              <a:buFont typeface="Wingdings" panose="05000000000000000000" charset="0"/>
              <a:buChar char="Ø"/>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传统的神经网络结构通常是由人手动设计的。</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如</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ResNet、GoogLeNet、MobileNet</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等</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都是由业内专家根据经验设计的</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NAS的意思是自动寻找最优的神经网络结构，代替手动设计的神经网络。</a:t>
            </a:r>
          </a:p>
          <a:p>
            <a:pPr marL="800100" lvl="1" indent="-342900" algn="just">
              <a:lnSpc>
                <a:spcPct val="125000"/>
              </a:lnSpc>
              <a:buFont typeface="Wingdings" panose="05000000000000000000" charset="0"/>
              <a:buChar char="Ø"/>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2017 年的论文开创性地将强化学习用于NAS，找到的CNN 结构优于人工设计的CNN</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强化学习应用</a:t>
            </a: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51</a:t>
            </a:fld>
            <a:endParaRPr lang="zh-CN" altLang="en-US">
              <a:latin typeface="Times New Roman" panose="02020603050405020304" pitchFamily="18" charset="0"/>
              <a:cs typeface="Times New Roman" panose="02020603050405020304" pitchFamily="18" charset="0"/>
            </a:endParaRPr>
          </a:p>
        </p:txBody>
      </p:sp>
      <p:sp>
        <p:nvSpPr>
          <p:cNvPr id="3" name="文本框 2"/>
          <p:cNvSpPr txBox="1"/>
          <p:nvPr/>
        </p:nvSpPr>
        <p:spPr>
          <a:xfrm>
            <a:off x="824865" y="6199505"/>
            <a:ext cx="9384030" cy="521970"/>
          </a:xfrm>
          <a:prstGeom prst="rect">
            <a:avLst/>
          </a:prstGeom>
          <a:noFill/>
        </p:spPr>
        <p:txBody>
          <a:bodyPr wrap="square" rtlCol="0">
            <a:spAutoFit/>
          </a:bodyPr>
          <a:lstStyle/>
          <a:p>
            <a:pPr algn="l"/>
            <a:r>
              <a:rPr lang="zh-CN" altLang="en-US" sz="1400" i="1">
                <a:latin typeface="Times New Roman" panose="02020603050405020304" pitchFamily="18" charset="0"/>
                <a:cs typeface="Times New Roman" panose="02020603050405020304" pitchFamily="18" charset="0"/>
              </a:rPr>
              <a:t>B. Zoph, Q. V. Le. Neural architecture search with reinforcement learning. 5th International Conference on</a:t>
            </a:r>
            <a:r>
              <a:rPr lang="en-US" altLang="zh-CN" sz="1400" i="1">
                <a:latin typeface="Times New Roman" panose="02020603050405020304" pitchFamily="18" charset="0"/>
                <a:cs typeface="Times New Roman" panose="02020603050405020304" pitchFamily="18" charset="0"/>
              </a:rPr>
              <a:t> </a:t>
            </a:r>
            <a:r>
              <a:rPr lang="zh-CN" altLang="en-US" sz="1400" i="1">
                <a:latin typeface="Times New Roman" panose="02020603050405020304" pitchFamily="18" charset="0"/>
                <a:cs typeface="Times New Roman" panose="02020603050405020304" pitchFamily="18" charset="0"/>
              </a:rPr>
              <a:t>Learning Representations, Toulon, France, 2017. OpenReview.net, 2017</a:t>
            </a:r>
          </a:p>
        </p:txBody>
      </p:sp>
      <p:pic>
        <p:nvPicPr>
          <p:cNvPr id="4" name="图片 3" descr="maxresdefault"/>
          <p:cNvPicPr>
            <a:picLocks noChangeAspect="1"/>
          </p:cNvPicPr>
          <p:nvPr/>
        </p:nvPicPr>
        <p:blipFill>
          <a:blip r:embed="rId4"/>
          <a:srcRect t="29067" b="8817"/>
          <a:stretch>
            <a:fillRect/>
          </a:stretch>
        </p:blipFill>
        <p:spPr>
          <a:xfrm>
            <a:off x="1047115" y="2937510"/>
            <a:ext cx="8994140" cy="3142615"/>
          </a:xfrm>
          <a:prstGeom prst="rect">
            <a:avLst/>
          </a:prstGeom>
        </p:spPr>
      </p:pic>
    </p:spTree>
    <p:custDataLst>
      <p:tags r:id="rId1"/>
    </p:custData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0662920" cy="2091690"/>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广告推荐</a:t>
            </a:r>
            <a:endPar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marL="800100" lvl="1" indent="-342900" algn="just">
              <a:lnSpc>
                <a:spcPct val="125000"/>
              </a:lnSpc>
              <a:buFont typeface="Wingdings" panose="05000000000000000000" charset="0"/>
              <a:buChar char="Ø"/>
            </a:pPr>
            <a:r>
              <a:rPr sz="2000" dirty="0">
                <a:latin typeface="Times New Roman" panose="02020603050405020304" pitchFamily="18" charset="0"/>
                <a:ea typeface="微软雅黑" panose="020B0503020204020204" pitchFamily="34" charset="-122"/>
                <a:cs typeface="Times New Roman" panose="02020603050405020304" pitchFamily="18" charset="0"/>
              </a:rPr>
              <a:t>现在各大公司最主要的变现方式还是通过投放互联网广告的方式来营收，而广告的形式也是多种多样，搜索广告（百度、360搜索结果页里面插入广告）、信息流广告（头条推荐内容页、抖音等）等。近几年工业界也在逐渐的将强化学习引入到推荐与广告领域中来，谷歌发表了两篇强化学习应用到YouTube业务中的论文算是开了一个好头</a:t>
            </a:r>
            <a:r>
              <a:rPr lang="zh-CN" sz="2000" dirty="0">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强化学习应用</a:t>
            </a: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52</a:t>
            </a:fld>
            <a:endParaRPr lang="zh-CN" altLang="en-US">
              <a:latin typeface="Times New Roman" panose="02020603050405020304" pitchFamily="18" charset="0"/>
              <a:cs typeface="Times New Roman" panose="02020603050405020304" pitchFamily="18" charset="0"/>
            </a:endParaRPr>
          </a:p>
        </p:txBody>
      </p:sp>
      <p:pic>
        <p:nvPicPr>
          <p:cNvPr id="125" name="图片 124"/>
          <p:cNvPicPr/>
          <p:nvPr/>
        </p:nvPicPr>
        <p:blipFill>
          <a:blip r:embed="rId4"/>
          <a:stretch>
            <a:fillRect/>
          </a:stretch>
        </p:blipFill>
        <p:spPr>
          <a:xfrm>
            <a:off x="2205990" y="3378835"/>
            <a:ext cx="6958965" cy="3189605"/>
          </a:xfrm>
          <a:prstGeom prst="rect">
            <a:avLst/>
          </a:prstGeom>
          <a:noFill/>
          <a:ln w="9525">
            <a:noFill/>
          </a:ln>
        </p:spPr>
      </p:pic>
    </p:spTree>
    <p:custDataLst>
      <p:tags r:id="rId1"/>
    </p:custData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880" y="1125855"/>
            <a:ext cx="11536680" cy="2476500"/>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网约车调度</a:t>
            </a:r>
          </a:p>
          <a:p>
            <a:pPr marL="800100" lvl="1" indent="-342900" algn="just">
              <a:lnSpc>
                <a:spcPct val="125000"/>
              </a:lnSpc>
              <a:buFont typeface="Wingdings" panose="05000000000000000000" charset="0"/>
              <a:buChar char="Ø"/>
            </a:pPr>
            <a:r>
              <a:rPr sz="2000" dirty="0">
                <a:latin typeface="Times New Roman" panose="02020603050405020304" pitchFamily="18" charset="0"/>
                <a:ea typeface="微软雅黑" panose="020B0503020204020204" pitchFamily="34" charset="-122"/>
                <a:cs typeface="Times New Roman" panose="02020603050405020304" pitchFamily="18" charset="0"/>
              </a:rPr>
              <a:t>滴滴是中国最大的网约车平台。乘客在手机APP 中指定起点和终点，得到预估报价；在乘客确认订单之后，滴滴把订单派发给临近的司机。在同一时刻，有多个用户下单，附近有多辆空车，该如何派发订单才能最大化网约车司机的收入呢？滴滴用强化学习方法解决订单派发问题，显著提高了网约车司机的收入。</a:t>
            </a:r>
            <a:r>
              <a:rPr lang="zh-CN" sz="2000" dirty="0">
                <a:latin typeface="Times New Roman" panose="02020603050405020304" pitchFamily="18" charset="0"/>
                <a:ea typeface="微软雅黑" panose="020B0503020204020204" pitchFamily="34" charset="-122"/>
                <a:cs typeface="Times New Roman" panose="02020603050405020304" pitchFamily="18" charset="0"/>
              </a:rPr>
              <a:t>（</a:t>
            </a:r>
            <a:r>
              <a:rPr sz="2000" dirty="0">
                <a:latin typeface="Times New Roman" panose="02020603050405020304" pitchFamily="18" charset="0"/>
                <a:ea typeface="微软雅黑" panose="020B0503020204020204" pitchFamily="34" charset="-122"/>
                <a:cs typeface="Times New Roman" panose="02020603050405020304" pitchFamily="18" charset="0"/>
              </a:rPr>
              <a:t>滴滴派发订单的目的在于最大化司机的总收入，这样既有利于留住司机，也可以最大化滴滴公司的抽成收入。</a:t>
            </a:r>
            <a:r>
              <a:rPr lang="zh-CN" sz="2000" dirty="0">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强化学习应用</a:t>
            </a: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53</a:t>
            </a:fld>
            <a:endParaRPr lang="zh-CN" altLang="en-US">
              <a:latin typeface="Times New Roman" panose="02020603050405020304" pitchFamily="18" charset="0"/>
              <a:cs typeface="Times New Roman" panose="02020603050405020304" pitchFamily="18" charset="0"/>
            </a:endParaRPr>
          </a:p>
        </p:txBody>
      </p:sp>
      <p:pic>
        <p:nvPicPr>
          <p:cNvPr id="3" name="图片 2"/>
          <p:cNvPicPr>
            <a:picLocks noChangeAspect="1"/>
          </p:cNvPicPr>
          <p:nvPr/>
        </p:nvPicPr>
        <p:blipFill>
          <a:blip r:embed="rId4"/>
          <a:stretch>
            <a:fillRect/>
          </a:stretch>
        </p:blipFill>
        <p:spPr>
          <a:xfrm>
            <a:off x="309880" y="3803650"/>
            <a:ext cx="5913120" cy="2552700"/>
          </a:xfrm>
          <a:prstGeom prst="rect">
            <a:avLst/>
          </a:prstGeom>
        </p:spPr>
      </p:pic>
      <p:pic>
        <p:nvPicPr>
          <p:cNvPr id="4" name="图片 3"/>
          <p:cNvPicPr>
            <a:picLocks noChangeAspect="1"/>
          </p:cNvPicPr>
          <p:nvPr/>
        </p:nvPicPr>
        <p:blipFill>
          <a:blip r:embed="rId5"/>
          <a:stretch>
            <a:fillRect/>
          </a:stretch>
        </p:blipFill>
        <p:spPr>
          <a:xfrm>
            <a:off x="6363335" y="3736340"/>
            <a:ext cx="4990465" cy="2486025"/>
          </a:xfrm>
          <a:prstGeom prst="rect">
            <a:avLst/>
          </a:prstGeom>
        </p:spPr>
      </p:pic>
    </p:spTree>
    <p:custDataLst>
      <p:tags r:id="rId1"/>
    </p:custData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强化学习应用</a:t>
            </a: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54</a:t>
            </a:fld>
            <a:endParaRPr lang="zh-CN" altLang="en-US">
              <a:latin typeface="Times New Roman" panose="02020603050405020304" pitchFamily="18" charset="0"/>
              <a:cs typeface="Times New Roman" panose="02020603050405020304" pitchFamily="18" charset="0"/>
            </a:endParaRPr>
          </a:p>
        </p:txBody>
      </p:sp>
      <p:sp>
        <p:nvSpPr>
          <p:cNvPr id="6" name="矩形 5"/>
          <p:cNvSpPr/>
          <p:nvPr/>
        </p:nvSpPr>
        <p:spPr>
          <a:xfrm>
            <a:off x="342582" y="1160020"/>
            <a:ext cx="11506835" cy="1014730"/>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第二届开悟王者荣耀AI决赛</a:t>
            </a:r>
          </a:p>
          <a:p>
            <a:pPr marL="800100" lvl="1" indent="-342900" algn="just">
              <a:lnSpc>
                <a:spcPct val="125000"/>
              </a:lnSpc>
              <a:buFont typeface="Wingdings" panose="05000000000000000000" charset="0"/>
              <a:buChar char="Ø"/>
            </a:pPr>
            <a:r>
              <a:rPr lang="en-US" altLang="zh-CN" sz="24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清华大学VS电子科技大学</a:t>
            </a:r>
          </a:p>
        </p:txBody>
      </p:sp>
      <p:pic>
        <p:nvPicPr>
          <p:cNvPr id="4" name="图片 3">
            <a:hlinkClick r:id="rId4"/>
            <a:extLst>
              <a:ext uri="{FF2B5EF4-FFF2-40B4-BE49-F238E27FC236}">
                <a16:creationId xmlns:a16="http://schemas.microsoft.com/office/drawing/2014/main" id="{E467E138-E662-72D1-A583-87C78CC088E9}"/>
              </a:ext>
            </a:extLst>
          </p:cNvPr>
          <p:cNvPicPr>
            <a:picLocks noChangeAspect="1"/>
          </p:cNvPicPr>
          <p:nvPr/>
        </p:nvPicPr>
        <p:blipFill>
          <a:blip r:embed="rId5"/>
          <a:stretch>
            <a:fillRect/>
          </a:stretch>
        </p:blipFill>
        <p:spPr>
          <a:xfrm>
            <a:off x="2572482" y="2174750"/>
            <a:ext cx="7047033" cy="4428767"/>
          </a:xfrm>
          <a:prstGeom prst="rect">
            <a:avLst/>
          </a:prstGeom>
        </p:spPr>
      </p:pic>
    </p:spTree>
    <p:custDataLst>
      <p:tags r:id="rId1"/>
    </p:custData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标题 1"/>
          <p:cNvSpPr txBox="1"/>
          <p:nvPr/>
        </p:nvSpPr>
        <p:spPr>
          <a:xfrm>
            <a:off x="4196715" y="228600"/>
            <a:ext cx="3799205" cy="13258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6600" b="1" dirty="0">
                <a:latin typeface="Times New Roman" panose="02020603050405020304" pitchFamily="18" charset="0"/>
                <a:ea typeface="微软雅黑" panose="020B0503020204020204" pitchFamily="34" charset="-122"/>
                <a:cs typeface="Times New Roman" panose="02020603050405020304" pitchFamily="18" charset="0"/>
              </a:rPr>
              <a:t>谢</a:t>
            </a:r>
            <a:r>
              <a:rPr lang="en-US" altLang="zh-CN" sz="66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6600" b="1" dirty="0">
                <a:latin typeface="Times New Roman" panose="02020603050405020304" pitchFamily="18" charset="0"/>
                <a:ea typeface="微软雅黑" panose="020B0503020204020204" pitchFamily="34" charset="-122"/>
                <a:cs typeface="Times New Roman" panose="02020603050405020304" pitchFamily="18" charset="0"/>
              </a:rPr>
              <a:t>谢</a:t>
            </a:r>
            <a:r>
              <a:rPr lang="en-US" altLang="zh-CN" sz="66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6600" b="1" dirty="0">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55</a:t>
            </a:fld>
            <a:endParaRPr lang="zh-CN" altLang="en-US">
              <a:latin typeface="Times New Roman" panose="02020603050405020304" pitchFamily="18" charset="0"/>
              <a:cs typeface="Times New Roman" panose="02020603050405020304" pitchFamily="18" charset="0"/>
            </a:endParaRPr>
          </a:p>
        </p:txBody>
      </p:sp>
      <p:pic>
        <p:nvPicPr>
          <p:cNvPr id="4" name="图片 3"/>
          <p:cNvPicPr>
            <a:picLocks noChangeAspect="1"/>
          </p:cNvPicPr>
          <p:nvPr/>
        </p:nvPicPr>
        <p:blipFill>
          <a:blip r:embed="rId4"/>
          <a:srcRect t="12425" b="22732"/>
          <a:stretch>
            <a:fillRect/>
          </a:stretch>
        </p:blipFill>
        <p:spPr>
          <a:xfrm>
            <a:off x="3635375" y="1503045"/>
            <a:ext cx="4304665" cy="4965065"/>
          </a:xfrm>
          <a:prstGeom prst="rect">
            <a:avLst/>
          </a:prstGeom>
        </p:spPr>
      </p:pic>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9685" y="0"/>
            <a:ext cx="12192000" cy="6858000"/>
            <a:chOff x="-31" y="0"/>
            <a:chExt cx="19200" cy="10800"/>
          </a:xfrm>
        </p:grpSpPr>
        <p:pic>
          <p:nvPicPr>
            <p:cNvPr id="108" name="图片 107"/>
            <p:cNvPicPr/>
            <p:nvPr/>
          </p:nvPicPr>
          <p:blipFill>
            <a:blip r:embed="rId4"/>
            <a:stretch>
              <a:fillRect/>
            </a:stretch>
          </p:blipFill>
          <p:spPr>
            <a:xfrm>
              <a:off x="-31" y="0"/>
              <a:ext cx="19200" cy="10800"/>
            </a:xfrm>
            <a:prstGeom prst="rect">
              <a:avLst/>
            </a:prstGeom>
            <a:noFill/>
            <a:ln w="9525">
              <a:noFill/>
            </a:ln>
          </p:spPr>
        </p:pic>
        <p:sp>
          <p:nvSpPr>
            <p:cNvPr id="5" name="矩形 4"/>
            <p:cNvSpPr/>
            <p:nvPr/>
          </p:nvSpPr>
          <p:spPr>
            <a:xfrm>
              <a:off x="1757" y="3851"/>
              <a:ext cx="7666" cy="3154"/>
            </a:xfrm>
            <a:prstGeom prst="rect">
              <a:avLst/>
            </a:prstGeom>
            <a:solidFill>
              <a:srgbClr val="1A1649"/>
            </a:solidFill>
            <a:ln>
              <a:solidFill>
                <a:srgbClr val="1A16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4" name="文本框 3"/>
          <p:cNvSpPr txBox="1"/>
          <p:nvPr/>
        </p:nvSpPr>
        <p:spPr>
          <a:xfrm>
            <a:off x="617759" y="275143"/>
            <a:ext cx="3944620" cy="460375"/>
          </a:xfrm>
          <a:prstGeom prst="rect">
            <a:avLst/>
          </a:prstGeom>
          <a:noFill/>
        </p:spPr>
        <p:txBody>
          <a:bodyPr wrap="none" rtlCol="0">
            <a:spAutoFit/>
          </a:bodyPr>
          <a:lstStyle/>
          <a:p>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深度强化学习</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》2023</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课程</a:t>
            </a:r>
          </a:p>
        </p:txBody>
      </p:sp>
      <p:sp>
        <p:nvSpPr>
          <p:cNvPr id="2" name="标题 1"/>
          <p:cNvSpPr>
            <a:spLocks noGrp="1"/>
          </p:cNvSpPr>
          <p:nvPr>
            <p:ph type="ctrTitle"/>
          </p:nvPr>
        </p:nvSpPr>
        <p:spPr>
          <a:xfrm>
            <a:off x="278765" y="1156335"/>
            <a:ext cx="5488305" cy="2794000"/>
          </a:xfrm>
        </p:spPr>
        <p:txBody>
          <a:bodyPr>
            <a:noAutofit/>
          </a:bodyPr>
          <a:lstStyle/>
          <a:p>
            <a:pPr algn="l">
              <a:lnSpc>
                <a:spcPct val="100000"/>
              </a:lnSpc>
              <a:spcBef>
                <a:spcPts val="0"/>
              </a:spcBef>
              <a:spcAft>
                <a:spcPts val="0"/>
              </a:spcAft>
            </a:pPr>
            <a:r>
              <a:rPr lang="en-US" altLang="zh-CN" sz="8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What is RL?</a:t>
            </a:r>
          </a:p>
        </p:txBody>
      </p:sp>
      <p:pic>
        <p:nvPicPr>
          <p:cNvPr id="8" name="图片 7"/>
          <p:cNvPicPr>
            <a:picLocks noChangeAspect="1"/>
          </p:cNvPicPr>
          <p:nvPr/>
        </p:nvPicPr>
        <p:blipFill rotWithShape="1">
          <a:blip r:embed="rId5" cstate="print">
            <a:extLst>
              <a:ext uri="{28A0092B-C50C-407E-A947-70E740481C1C}">
                <a14:useLocalDpi xmlns:a14="http://schemas.microsoft.com/office/drawing/2010/main" val="0"/>
              </a:ext>
            </a:extLst>
          </a:blip>
          <a:srcRect t="13458" r="66966" b="13292"/>
          <a:stretch>
            <a:fillRect/>
          </a:stretch>
        </p:blipFill>
        <p:spPr>
          <a:xfrm>
            <a:off x="106332" y="77424"/>
            <a:ext cx="687156" cy="857103"/>
          </a:xfrm>
          <a:prstGeom prst="rect">
            <a:avLst/>
          </a:prstGeom>
        </p:spPr>
      </p:pic>
      <p:sp>
        <p:nvSpPr>
          <p:cNvPr id="10" name="灯片编号占位符 9"/>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6</a:t>
            </a:fld>
            <a:endParaRPr lang="zh-CN" altLang="en-US" dirty="0">
              <a:latin typeface="Times New Roman" panose="02020603050405020304" pitchFamily="18" charset="0"/>
              <a:cs typeface="Times New Roman" panose="02020603050405020304" pitchFamily="18" charset="0"/>
            </a:endParaRPr>
          </a:p>
        </p:txBody>
      </p:sp>
      <p:sp>
        <p:nvSpPr>
          <p:cNvPr id="11" name="文本框 10"/>
          <p:cNvSpPr txBox="1"/>
          <p:nvPr/>
        </p:nvSpPr>
        <p:spPr>
          <a:xfrm>
            <a:off x="617759" y="276413"/>
            <a:ext cx="3944620" cy="460375"/>
          </a:xfrm>
          <a:prstGeom prst="rect">
            <a:avLst/>
          </a:prstGeom>
          <a:noFill/>
        </p:spPr>
        <p:txBody>
          <a:bodyPr wrap="none" rtlCol="0">
            <a:spAutoFit/>
          </a:bodyPr>
          <a:lstStyle/>
          <a:p>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深度强化学习</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》2023</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课程</a:t>
            </a:r>
          </a:p>
        </p:txBody>
      </p:sp>
      <p:sp>
        <p:nvSpPr>
          <p:cNvPr id="12" name="标题 1"/>
          <p:cNvSpPr>
            <a:spLocks noGrp="1"/>
          </p:cNvSpPr>
          <p:nvPr/>
        </p:nvSpPr>
        <p:spPr>
          <a:xfrm>
            <a:off x="878840" y="1318260"/>
            <a:ext cx="5277485" cy="279400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Bef>
                <a:spcPts val="0"/>
              </a:spcBef>
              <a:spcAft>
                <a:spcPts val="0"/>
              </a:spcAft>
            </a:pPr>
            <a:endParaRPr lang="en-US" altLang="zh-CN"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257143" y="1325563"/>
            <a:ext cx="11164633" cy="147637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rPr>
              <a:t>定义：</a:t>
            </a:r>
            <a:r>
              <a:rPr sz="2400"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机器学习</a:t>
            </a:r>
            <a:r>
              <a:rPr sz="2400" dirty="0">
                <a:latin typeface="微软雅黑" panose="020B0503020204020204" pitchFamily="34" charset="-122"/>
                <a:ea typeface="微软雅黑" panose="020B0503020204020204" pitchFamily="34" charset="-122"/>
                <a:cs typeface="微软雅黑" panose="020B0503020204020204" pitchFamily="34" charset="-122"/>
              </a:rPr>
              <a:t>是一多领域交叉学科，涉及概率论统计学、逼近论、凸分析、算法复杂度理论等多广学科。专门研究</a:t>
            </a:r>
            <a:r>
              <a:rPr sz="2400" b="1" dirty="0">
                <a:solidFill>
                  <a:srgbClr val="C00000"/>
                </a:solidFill>
                <a:latin typeface="微软雅黑" panose="020B0503020204020204" pitchFamily="34" charset="-122"/>
                <a:ea typeface="微软雅黑" panose="020B0503020204020204" pitchFamily="34" charset="-122"/>
              </a:rPr>
              <a:t>计算机</a:t>
            </a:r>
            <a:r>
              <a:rPr sz="2400" dirty="0">
                <a:latin typeface="微软雅黑" panose="020B0503020204020204" pitchFamily="34" charset="-122"/>
                <a:ea typeface="微软雅黑" panose="020B0503020204020204" pitchFamily="34" charset="-122"/>
                <a:cs typeface="微软雅黑" panose="020B0503020204020204" pitchFamily="34" charset="-122"/>
              </a:rPr>
              <a:t>怎样</a:t>
            </a:r>
            <a:r>
              <a:rPr sz="2400" b="1" dirty="0">
                <a:solidFill>
                  <a:srgbClr val="C00000"/>
                </a:solidFill>
                <a:latin typeface="微软雅黑" panose="020B0503020204020204" pitchFamily="34" charset="-122"/>
                <a:ea typeface="微软雅黑" panose="020B0503020204020204" pitchFamily="34" charset="-122"/>
              </a:rPr>
              <a:t>模拟或实现人类的学习行为</a:t>
            </a:r>
            <a:r>
              <a:rPr sz="2400" dirty="0">
                <a:latin typeface="微软雅黑" panose="020B0503020204020204" pitchFamily="34" charset="-122"/>
                <a:ea typeface="微软雅黑" panose="020B0503020204020204" pitchFamily="34" charset="-122"/>
                <a:cs typeface="微软雅黑" panose="020B0503020204020204" pitchFamily="34" charset="-122"/>
              </a:rPr>
              <a:t>，以获取</a:t>
            </a:r>
            <a:r>
              <a:rPr sz="2400" b="1" dirty="0">
                <a:solidFill>
                  <a:srgbClr val="C00000"/>
                </a:solidFill>
                <a:latin typeface="微软雅黑" panose="020B0503020204020204" pitchFamily="34" charset="-122"/>
                <a:ea typeface="微软雅黑" panose="020B0503020204020204" pitchFamily="34" charset="-122"/>
              </a:rPr>
              <a:t>新的知识或技能</a:t>
            </a:r>
            <a:r>
              <a:rPr sz="2400" dirty="0">
                <a:latin typeface="微软雅黑" panose="020B0503020204020204" pitchFamily="34" charset="-122"/>
                <a:ea typeface="微软雅黑" panose="020B0503020204020204" pitchFamily="34" charset="-122"/>
                <a:cs typeface="微软雅黑" panose="020B0503020204020204" pitchFamily="34" charset="-122"/>
              </a:rPr>
              <a:t>，重新组织已有的知识结构使之不断</a:t>
            </a:r>
            <a:r>
              <a:rPr sz="2400" b="1" dirty="0">
                <a:solidFill>
                  <a:srgbClr val="C00000"/>
                </a:solidFill>
                <a:latin typeface="微软雅黑" panose="020B0503020204020204" pitchFamily="34" charset="-122"/>
                <a:ea typeface="微软雅黑" panose="020B0503020204020204" pitchFamily="34" charset="-122"/>
              </a:rPr>
              <a:t>改善自身的性能</a:t>
            </a:r>
            <a:r>
              <a:rPr sz="2400" dirty="0">
                <a:latin typeface="微软雅黑" panose="020B0503020204020204" pitchFamily="34" charset="-122"/>
                <a:ea typeface="微软雅黑" panose="020B0503020204020204" pitchFamily="34" charset="-122"/>
                <a:cs typeface="微软雅黑" panose="020B0503020204020204" pitchFamily="34" charset="-122"/>
              </a:rPr>
              <a:t>。</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Machine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7</a:t>
            </a:fld>
            <a:endParaRPr lang="zh-CN" altLang="en-US">
              <a:latin typeface="Times New Roman" panose="02020603050405020304" pitchFamily="18" charset="0"/>
              <a:cs typeface="Times New Roman" panose="02020603050405020304" pitchFamily="18" charset="0"/>
            </a:endParaRPr>
          </a:p>
        </p:txBody>
      </p:sp>
      <p:pic>
        <p:nvPicPr>
          <p:cNvPr id="113" name="图片 112"/>
          <p:cNvPicPr/>
          <p:nvPr/>
        </p:nvPicPr>
        <p:blipFill>
          <a:blip r:embed="rId4"/>
          <a:stretch>
            <a:fillRect/>
          </a:stretch>
        </p:blipFill>
        <p:spPr>
          <a:xfrm>
            <a:off x="6333490" y="3139440"/>
            <a:ext cx="4824095" cy="3110230"/>
          </a:xfrm>
          <a:prstGeom prst="rect">
            <a:avLst/>
          </a:prstGeom>
          <a:noFill/>
          <a:ln w="9525">
            <a:noFill/>
          </a:ln>
        </p:spPr>
      </p:pic>
      <p:pic>
        <p:nvPicPr>
          <p:cNvPr id="114" name="图片 113"/>
          <p:cNvPicPr/>
          <p:nvPr/>
        </p:nvPicPr>
        <p:blipFill>
          <a:blip r:embed="rId5"/>
          <a:stretch>
            <a:fillRect/>
          </a:stretch>
        </p:blipFill>
        <p:spPr>
          <a:xfrm>
            <a:off x="828675" y="3139440"/>
            <a:ext cx="5010785" cy="3110230"/>
          </a:xfrm>
          <a:prstGeom prst="rect">
            <a:avLst/>
          </a:prstGeom>
          <a:noFill/>
          <a:ln w="9525">
            <a:noFill/>
          </a:ln>
        </p:spPr>
      </p:pic>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737" y="1126040"/>
            <a:ext cx="10847847"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机器学习的分类</a:t>
            </a:r>
            <a:endParaRPr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Machine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8</a:t>
            </a:fld>
            <a:endParaRPr lang="zh-CN" altLang="en-US">
              <a:latin typeface="Times New Roman" panose="02020603050405020304" pitchFamily="18" charset="0"/>
              <a:cs typeface="Times New Roman" panose="02020603050405020304" pitchFamily="18" charset="0"/>
            </a:endParaRPr>
          </a:p>
        </p:txBody>
      </p:sp>
      <p:pic>
        <p:nvPicPr>
          <p:cNvPr id="112" name="图片 111"/>
          <p:cNvPicPr/>
          <p:nvPr/>
        </p:nvPicPr>
        <p:blipFill>
          <a:blip r:embed="rId4"/>
          <a:stretch>
            <a:fillRect/>
          </a:stretch>
        </p:blipFill>
        <p:spPr>
          <a:xfrm>
            <a:off x="6347460" y="2249805"/>
            <a:ext cx="5727065" cy="3712845"/>
          </a:xfrm>
          <a:prstGeom prst="rect">
            <a:avLst/>
          </a:prstGeom>
          <a:noFill/>
          <a:ln w="9525">
            <a:noFill/>
          </a:ln>
        </p:spPr>
      </p:pic>
      <p:sp>
        <p:nvSpPr>
          <p:cNvPr id="3" name="文本框 2"/>
          <p:cNvSpPr txBox="1"/>
          <p:nvPr/>
        </p:nvSpPr>
        <p:spPr>
          <a:xfrm>
            <a:off x="558800" y="1921510"/>
            <a:ext cx="6533515" cy="4707890"/>
          </a:xfrm>
          <a:prstGeom prst="rect">
            <a:avLst/>
          </a:prstGeom>
          <a:noFill/>
        </p:spPr>
        <p:txBody>
          <a:bodyPr wrap="square" rtlCol="0" anchor="t">
            <a:spAutoFit/>
          </a:bodyPr>
          <a:lstStyle/>
          <a:p>
            <a:pPr marL="342900" indent="-342900">
              <a:lnSpc>
                <a:spcPct val="125000"/>
              </a:lnSpc>
              <a:spcBef>
                <a:spcPts val="0"/>
              </a:spcBef>
              <a:spcAft>
                <a:spcPts val="0"/>
              </a:spcAft>
              <a:buFont typeface="Wingdings" panose="05000000000000000000" charset="0"/>
              <a:buChar char="Ø"/>
            </a:pPr>
            <a:r>
              <a:rPr sz="2400" b="1" dirty="0">
                <a:solidFill>
                  <a:srgbClr val="C00000"/>
                </a:solidFill>
                <a:latin typeface="微软雅黑" panose="020B0503020204020204" pitchFamily="34" charset="-122"/>
                <a:ea typeface="微软雅黑" panose="020B0503020204020204" pitchFamily="34" charset="-122"/>
              </a:rPr>
              <a:t>监督学习</a:t>
            </a:r>
            <a:r>
              <a:rPr lang="zh-CN" altLang="en-US" sz="2400" b="1" dirty="0">
                <a:solidFill>
                  <a:srgbClr val="C00000"/>
                </a:solidFill>
                <a:latin typeface="微软雅黑" panose="020B0503020204020204" pitchFamily="34" charset="-122"/>
                <a:ea typeface="微软雅黑" panose="020B0503020204020204" pitchFamily="34" charset="-122"/>
              </a:rPr>
              <a:t>：</a:t>
            </a:r>
            <a:r>
              <a:rPr sz="2400" dirty="0">
                <a:latin typeface="微软雅黑" panose="020B0503020204020204" pitchFamily="34" charset="-122"/>
                <a:ea typeface="微软雅黑" panose="020B0503020204020204" pitchFamily="34" charset="-122"/>
                <a:cs typeface="微软雅黑" panose="020B0503020204020204" pitchFamily="34" charset="-122"/>
              </a:rPr>
              <a:t>计算机获得简单的输入给出期望的输出</a:t>
            </a:r>
            <a:r>
              <a:rPr lang="zh-CN" sz="2400" dirty="0">
                <a:latin typeface="微软雅黑" panose="020B0503020204020204" pitchFamily="34" charset="-122"/>
                <a:ea typeface="微软雅黑" panose="020B0503020204020204" pitchFamily="34" charset="-122"/>
                <a:cs typeface="微软雅黑" panose="020B0503020204020204" pitchFamily="34" charset="-122"/>
              </a:rPr>
              <a:t>，</a:t>
            </a:r>
            <a:r>
              <a:rPr sz="2400" dirty="0">
                <a:latin typeface="微软雅黑" panose="020B0503020204020204" pitchFamily="34" charset="-122"/>
                <a:ea typeface="微软雅黑" panose="020B0503020204020204" pitchFamily="34" charset="-122"/>
                <a:cs typeface="微软雅黑" panose="020B0503020204020204" pitchFamily="34" charset="-122"/>
              </a:rPr>
              <a:t>过程是通过一个“训练模型”，学习通用的准则来从输入映射到输出。</a:t>
            </a:r>
          </a:p>
          <a:p>
            <a:pPr marL="342900" indent="-342900">
              <a:lnSpc>
                <a:spcPct val="125000"/>
              </a:lnSpc>
              <a:spcBef>
                <a:spcPts val="0"/>
              </a:spcBef>
              <a:spcAft>
                <a:spcPts val="0"/>
              </a:spcAft>
              <a:buFont typeface="Wingdings" panose="05000000000000000000" charset="0"/>
              <a:buChar char="Ø"/>
            </a:pPr>
            <a:r>
              <a:rPr lang="zh-CN" altLang="en-US" sz="2400" b="1" dirty="0">
                <a:solidFill>
                  <a:srgbClr val="C00000"/>
                </a:solidFill>
                <a:latin typeface="微软雅黑" panose="020B0503020204020204" pitchFamily="34" charset="-122"/>
                <a:ea typeface="微软雅黑" panose="020B0503020204020204" pitchFamily="34" charset="-122"/>
              </a:rPr>
              <a:t>无</a:t>
            </a:r>
            <a:r>
              <a:rPr sz="2400" b="1" dirty="0">
                <a:solidFill>
                  <a:srgbClr val="C00000"/>
                </a:solidFill>
                <a:latin typeface="微软雅黑" panose="020B0503020204020204" pitchFamily="34" charset="-122"/>
                <a:ea typeface="微软雅黑" panose="020B0503020204020204" pitchFamily="34" charset="-122"/>
              </a:rPr>
              <a:t>监督学习</a:t>
            </a:r>
            <a:r>
              <a:rPr lang="zh-CN" altLang="en-US" sz="2400" b="1" dirty="0">
                <a:solidFill>
                  <a:srgbClr val="C00000"/>
                </a:solidFill>
                <a:latin typeface="微软雅黑" panose="020B0503020204020204" pitchFamily="34" charset="-122"/>
                <a:ea typeface="微软雅黑" panose="020B0503020204020204" pitchFamily="34" charset="-122"/>
              </a:rPr>
              <a:t>：</a:t>
            </a:r>
            <a:r>
              <a:rPr sz="2400" dirty="0">
                <a:latin typeface="微软雅黑" panose="020B0503020204020204" pitchFamily="34" charset="-122"/>
                <a:ea typeface="微软雅黑" panose="020B0503020204020204" pitchFamily="34" charset="-122"/>
                <a:cs typeface="微软雅黑" panose="020B0503020204020204" pitchFamily="34" charset="-122"/>
              </a:rPr>
              <a:t>没有给出</a:t>
            </a:r>
            <a:r>
              <a:rPr lang="zh-CN" sz="2400" dirty="0">
                <a:latin typeface="微软雅黑" panose="020B0503020204020204" pitchFamily="34" charset="-122"/>
                <a:ea typeface="微软雅黑" panose="020B0503020204020204" pitchFamily="34" charset="-122"/>
                <a:cs typeface="微软雅黑" panose="020B0503020204020204" pitchFamily="34" charset="-122"/>
              </a:rPr>
              <a:t>标签</a:t>
            </a:r>
            <a:r>
              <a:rPr sz="2400" dirty="0">
                <a:latin typeface="微软雅黑" panose="020B0503020204020204" pitchFamily="34" charset="-122"/>
                <a:ea typeface="微软雅黑" panose="020B0503020204020204" pitchFamily="34" charset="-122"/>
                <a:cs typeface="微软雅黑" panose="020B0503020204020204" pitchFamily="34" charset="-122"/>
              </a:rPr>
              <a:t>用来学习算法，让它自已去发现输入的结构。</a:t>
            </a:r>
          </a:p>
          <a:p>
            <a:pPr marL="342900" indent="-342900">
              <a:lnSpc>
                <a:spcPct val="125000"/>
              </a:lnSpc>
              <a:spcBef>
                <a:spcPts val="0"/>
              </a:spcBef>
              <a:spcAft>
                <a:spcPts val="0"/>
              </a:spcAft>
              <a:buFont typeface="Wingdings" panose="05000000000000000000" charset="0"/>
              <a:buChar char="Ø"/>
            </a:pPr>
            <a:r>
              <a:rPr sz="2400" b="1" dirty="0">
                <a:solidFill>
                  <a:srgbClr val="C00000"/>
                </a:solidFill>
                <a:latin typeface="微软雅黑" panose="020B0503020204020204" pitchFamily="34" charset="-122"/>
                <a:ea typeface="微软雅黑" panose="020B0503020204020204" pitchFamily="34" charset="-122"/>
              </a:rPr>
              <a:t>强化学习</a:t>
            </a:r>
            <a:r>
              <a:rPr lang="zh-CN" altLang="en-US" sz="2400" b="1" dirty="0">
                <a:solidFill>
                  <a:srgbClr val="C00000"/>
                </a:solidFill>
                <a:latin typeface="微软雅黑" panose="020B0503020204020204" pitchFamily="34" charset="-122"/>
                <a:ea typeface="微软雅黑" panose="020B0503020204020204" pitchFamily="34" charset="-122"/>
              </a:rPr>
              <a:t>：</a:t>
            </a:r>
            <a:r>
              <a:rPr sz="2400" dirty="0">
                <a:latin typeface="微软雅黑" panose="020B0503020204020204" pitchFamily="34" charset="-122"/>
                <a:ea typeface="微软雅黑" panose="020B0503020204020204" pitchFamily="34" charset="-122"/>
                <a:cs typeface="微软雅黑" panose="020B0503020204020204" pitchFamily="34" charset="-122"/>
              </a:rPr>
              <a:t>一个计算机程序与动态环境交互，同时表现出确切目标(比如驾驶一辆交通工具或者玩一个游戏对执一个对手)。这个程序的奖惩机制会作为反馈，实现它在问题领域中的导航。</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utoShape 4" descr="“data”的图片搜索结果"/>
          <p:cNvSpPr>
            <a:spLocks noChangeAspect="1" noChangeArrowheads="1"/>
          </p:cNvSpPr>
          <p:nvPr/>
        </p:nvSpPr>
        <p:spPr bwMode="auto">
          <a:xfrm>
            <a:off x="149225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矩形 18"/>
          <p:cNvSpPr/>
          <p:nvPr/>
        </p:nvSpPr>
        <p:spPr>
          <a:xfrm>
            <a:off x="309737" y="1126040"/>
            <a:ext cx="10847847" cy="553085"/>
          </a:xfrm>
          <a:prstGeom prst="rect">
            <a:avLst/>
          </a:prstGeom>
        </p:spPr>
        <p:txBody>
          <a:bodyPr wrap="square">
            <a:spAutoFit/>
          </a:bodyPr>
          <a:lstStyle/>
          <a:p>
            <a:pPr marL="285750" indent="-285750" algn="just">
              <a:lnSpc>
                <a:spcPct val="125000"/>
              </a:lnSpc>
              <a:buFont typeface="Wingdings" panose="05000000000000000000" pitchFamily="2" charset="2"/>
              <a:buChar char="u"/>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强化学习</a:t>
            </a:r>
          </a:p>
        </p:txBody>
      </p:sp>
      <p:sp>
        <p:nvSpPr>
          <p:cNvPr id="9" name="标题 1"/>
          <p:cNvSpPr txBox="1"/>
          <p:nvPr/>
        </p:nvSpPr>
        <p:spPr>
          <a:xfrm>
            <a:off x="101032"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What is Reinforcement Learning?</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灯片编号占位符 1"/>
          <p:cNvSpPr>
            <a:spLocks noGrp="1"/>
          </p:cNvSpPr>
          <p:nvPr>
            <p:ph type="sldNum" sz="quarter" idx="12"/>
          </p:nvPr>
        </p:nvSpPr>
        <p:spPr/>
        <p:txBody>
          <a:bodyPr/>
          <a:lstStyle/>
          <a:p>
            <a:fld id="{0D4EF626-F2E7-47E8-A3E5-EAE9C4555C6D}" type="slidenum">
              <a:rPr lang="zh-CN" altLang="en-US" smtClean="0">
                <a:latin typeface="Times New Roman" panose="02020603050405020304" pitchFamily="18" charset="0"/>
                <a:cs typeface="Times New Roman" panose="02020603050405020304" pitchFamily="18" charset="0"/>
              </a:rPr>
              <a:t>9</a:t>
            </a:fld>
            <a:endParaRPr lang="zh-CN" altLang="en-US">
              <a:latin typeface="Times New Roman" panose="02020603050405020304" pitchFamily="18" charset="0"/>
              <a:cs typeface="Times New Roman" panose="02020603050405020304" pitchFamily="18" charset="0"/>
            </a:endParaRPr>
          </a:p>
        </p:txBody>
      </p:sp>
      <p:pic>
        <p:nvPicPr>
          <p:cNvPr id="8" name="breakout_200">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6483985" y="2605405"/>
            <a:ext cx="4791710" cy="3482975"/>
          </a:xfrm>
          <a:prstGeom prst="rect">
            <a:avLst/>
          </a:prstGeom>
        </p:spPr>
      </p:pic>
      <p:sp>
        <p:nvSpPr>
          <p:cNvPr id="15" name="文本框 14"/>
          <p:cNvSpPr txBox="1"/>
          <p:nvPr/>
        </p:nvSpPr>
        <p:spPr>
          <a:xfrm>
            <a:off x="997586" y="1912301"/>
            <a:ext cx="2040890" cy="460375"/>
          </a:xfrm>
          <a:prstGeom prst="rect">
            <a:avLst/>
          </a:prstGeom>
          <a:noFill/>
        </p:spPr>
        <p:txBody>
          <a:bodyPr wrap="none" rtlCol="0">
            <a:spAutoFit/>
          </a:bodyPr>
          <a:lstStyle/>
          <a:p>
            <a:pPr marL="342900" indent="-342900">
              <a:buClr>
                <a:srgbClr val="FF0000"/>
              </a:buClr>
              <a:buFont typeface="Wingdings" panose="05000000000000000000" charset="0"/>
              <a:buChar char="Ø"/>
            </a:pPr>
            <a:r>
              <a:rPr lang="en-US" altLang="zh-CN" sz="2400" b="1" dirty="0">
                <a:solidFill>
                  <a:srgbClr val="FF0000"/>
                </a:solidFill>
                <a:latin typeface="Times New Roman" panose="02020603050405020304" pitchFamily="18" charset="0"/>
                <a:cs typeface="Times New Roman" panose="02020603050405020304" pitchFamily="18" charset="0"/>
              </a:rPr>
              <a:t>Game Pong</a:t>
            </a:r>
          </a:p>
        </p:txBody>
      </p:sp>
      <p:sp>
        <p:nvSpPr>
          <p:cNvPr id="7" name="文本框 6"/>
          <p:cNvSpPr txBox="1"/>
          <p:nvPr/>
        </p:nvSpPr>
        <p:spPr>
          <a:xfrm>
            <a:off x="6483985" y="1912302"/>
            <a:ext cx="2593975" cy="460375"/>
          </a:xfrm>
          <a:prstGeom prst="rect">
            <a:avLst/>
          </a:prstGeom>
          <a:noFill/>
        </p:spPr>
        <p:txBody>
          <a:bodyPr wrap="none" rtlCol="0">
            <a:spAutoFit/>
          </a:bodyPr>
          <a:lstStyle/>
          <a:p>
            <a:pPr marL="342900" indent="-342900" algn="l">
              <a:buClr>
                <a:srgbClr val="FF0000"/>
              </a:buClr>
              <a:buSzTx/>
              <a:buFont typeface="Wingdings" panose="05000000000000000000" charset="0"/>
              <a:buChar char="Ø"/>
            </a:pPr>
            <a:r>
              <a:rPr lang="en-US" altLang="zh-CN" sz="2400" b="1" dirty="0">
                <a:solidFill>
                  <a:srgbClr val="FF0000"/>
                </a:solidFill>
                <a:latin typeface="Times New Roman" panose="02020603050405020304" pitchFamily="18" charset="0"/>
                <a:cs typeface="Times New Roman" panose="02020603050405020304" pitchFamily="18" charset="0"/>
              </a:rPr>
              <a:t>Game Breakout</a:t>
            </a:r>
          </a:p>
        </p:txBody>
      </p:sp>
      <p:pic>
        <p:nvPicPr>
          <p:cNvPr id="6" name="图片 5"/>
          <p:cNvPicPr>
            <a:picLocks noChangeAspect="1"/>
          </p:cNvPicPr>
          <p:nvPr/>
        </p:nvPicPr>
        <p:blipFill>
          <a:blip r:embed="rId7"/>
          <a:stretch>
            <a:fillRect/>
          </a:stretch>
        </p:blipFill>
        <p:spPr>
          <a:xfrm>
            <a:off x="900430" y="2636520"/>
            <a:ext cx="5085080" cy="3376295"/>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845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S_PPT_DBNAME" val="79ef695d-0e79-44b4-b4f1-3adc879fe8d0.mdb"/>
  <p:tag name="ARS_RESPONSE_PERSONNUM" val="100"/>
</p:tagLst>
</file>

<file path=ppt/tags/tag10.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11.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12.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13.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14.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15.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16.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17.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18.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19.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2.xml><?xml version="1.0" encoding="utf-8"?>
<p:tagLst xmlns:a="http://schemas.openxmlformats.org/drawingml/2006/main" xmlns:r="http://schemas.openxmlformats.org/officeDocument/2006/relationships" xmlns:p="http://schemas.openxmlformats.org/presentationml/2006/main">
  <p:tag name="ARS_RESPONSETYPE" val="None"/>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TYPE" val="ctColumn"/>
  <p:tag name="ARS_SLIDE_DUENO" val="100"/>
  <p:tag name="ARS_SLIDE_PARTICIPANTNUM" val="100"/>
  <p:tag name="ARS_SLIDE_SUBMITNUM" val="0"/>
  <p:tag name="ARS_SLIDE_CORRECTNUM" val="0"/>
  <p:tag name="ARS_SLIDE_VOTEMEAN" val="0"/>
</p:tagLst>
</file>

<file path=ppt/tags/tag20.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21.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22.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23.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24.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25.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26.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27.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28.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29.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3.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SLIDE_DUENO" val="100"/>
  <p:tag name="ARS_SLIDE_PARTICIPANTNUM" val="100"/>
  <p:tag name="ARS_SLIDE_SUBMITNUM" val="0"/>
  <p:tag name="ARS_SLIDE_CORRECTNUM" val="0"/>
  <p:tag name="ARS_SLIDE_VOTEMEAN" val="0"/>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Lst>
</file>

<file path=ppt/tags/tag30.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31.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32.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33.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34.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35.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36.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37.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38.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39.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4.xml><?xml version="1.0" encoding="utf-8"?>
<p:tagLst xmlns:a="http://schemas.openxmlformats.org/drawingml/2006/main" xmlns:r="http://schemas.openxmlformats.org/officeDocument/2006/relationships" xmlns:p="http://schemas.openxmlformats.org/presentationml/2006/main">
  <p:tag name="ARS_RESPONSETYPE" val="None"/>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TYPE" val="ctColumn"/>
  <p:tag name="ARS_SLIDE_DUENO" val="100"/>
  <p:tag name="ARS_SLIDE_PARTICIPANTNUM" val="100"/>
  <p:tag name="ARS_SLIDE_SUBMITNUM" val="0"/>
  <p:tag name="ARS_SLIDE_CORRECTNUM" val="0"/>
  <p:tag name="ARS_SLIDE_VOTEMEAN" val="0"/>
</p:tagLst>
</file>

<file path=ppt/tags/tag40.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41.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42.xml><?xml version="1.0" encoding="utf-8"?>
<p:tagLst xmlns:a="http://schemas.openxmlformats.org/drawingml/2006/main" xmlns:r="http://schemas.openxmlformats.org/officeDocument/2006/relationships" xmlns:p="http://schemas.openxmlformats.org/presentationml/2006/main">
  <p:tag name="ARS_RESPONSETYPE" val="None"/>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TYPE" val="ctColumn"/>
  <p:tag name="ARS_SLIDE_DUENO" val="100"/>
  <p:tag name="ARS_SLIDE_PARTICIPANTNUM" val="100"/>
  <p:tag name="ARS_SLIDE_SUBMITNUM" val="0"/>
  <p:tag name="ARS_SLIDE_CORRECTNUM" val="0"/>
  <p:tag name="ARS_SLIDE_VOTEMEAN" val="0"/>
</p:tagLst>
</file>

<file path=ppt/tags/tag43.xml><?xml version="1.0" encoding="utf-8"?>
<p:tagLst xmlns:a="http://schemas.openxmlformats.org/drawingml/2006/main" xmlns:r="http://schemas.openxmlformats.org/officeDocument/2006/relationships" xmlns:p="http://schemas.openxmlformats.org/presentationml/2006/main">
  <p:tag name="ARS_RESPONSETYPE" val="None"/>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TYPE" val="ctColumn"/>
  <p:tag name="ARS_SLIDE_DUENO" val="100"/>
  <p:tag name="ARS_SLIDE_PARTICIPANTNUM" val="100"/>
  <p:tag name="ARS_SLIDE_SUBMITNUM" val="0"/>
  <p:tag name="ARS_SLIDE_CORRECTNUM" val="0"/>
  <p:tag name="ARS_SLIDE_VOTEMEAN" val="0"/>
</p:tagLst>
</file>

<file path=ppt/tags/tag44.xml><?xml version="1.0" encoding="utf-8"?>
<p:tagLst xmlns:a="http://schemas.openxmlformats.org/drawingml/2006/main" xmlns:r="http://schemas.openxmlformats.org/officeDocument/2006/relationships" xmlns:p="http://schemas.openxmlformats.org/presentationml/2006/main">
  <p:tag name="ARS_RESPONSETYPE" val="None"/>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TYPE" val="ctColumn"/>
  <p:tag name="ARS_SLIDE_DUENO" val="100"/>
  <p:tag name="ARS_SLIDE_PARTICIPANTNUM" val="100"/>
  <p:tag name="ARS_SLIDE_SUBMITNUM" val="0"/>
  <p:tag name="ARS_SLIDE_CORRECTNUM" val="0"/>
  <p:tag name="ARS_SLIDE_VOTEMEAN" val="0"/>
</p:tagLst>
</file>

<file path=ppt/tags/tag45.xml><?xml version="1.0" encoding="utf-8"?>
<p:tagLst xmlns:a="http://schemas.openxmlformats.org/drawingml/2006/main" xmlns:r="http://schemas.openxmlformats.org/officeDocument/2006/relationships" xmlns:p="http://schemas.openxmlformats.org/presentationml/2006/main">
  <p:tag name="ARS_RESPONSETYPE" val="None"/>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TYPE" val="ctColumn"/>
  <p:tag name="ARS_SLIDE_DUENO" val="100"/>
  <p:tag name="ARS_SLIDE_PARTICIPANTNUM" val="100"/>
  <p:tag name="ARS_SLIDE_SUBMITNUM" val="0"/>
  <p:tag name="ARS_SLIDE_CORRECTNUM" val="0"/>
  <p:tag name="ARS_SLIDE_VOTEMEAN" val="0"/>
</p:tagLst>
</file>

<file path=ppt/tags/tag46.xml><?xml version="1.0" encoding="utf-8"?>
<p:tagLst xmlns:a="http://schemas.openxmlformats.org/drawingml/2006/main" xmlns:r="http://schemas.openxmlformats.org/officeDocument/2006/relationships" xmlns:p="http://schemas.openxmlformats.org/presentationml/2006/main">
  <p:tag name="ARS_RESPONSETYPE" val="None"/>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TYPE" val="ctColumn"/>
  <p:tag name="ARS_SLIDE_DUENO" val="100"/>
  <p:tag name="ARS_SLIDE_PARTICIPANTNUM" val="100"/>
  <p:tag name="ARS_SLIDE_SUBMITNUM" val="0"/>
  <p:tag name="ARS_SLIDE_CORRECTNUM" val="0"/>
  <p:tag name="ARS_SLIDE_VOTEMEAN" val="0"/>
</p:tagLst>
</file>

<file path=ppt/tags/tag47.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48.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49.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5.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50.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51.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52.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53.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54.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55.xml><?xml version="1.0" encoding="utf-8"?>
<p:tagLst xmlns:a="http://schemas.openxmlformats.org/drawingml/2006/main" xmlns:r="http://schemas.openxmlformats.org/officeDocument/2006/relationships" xmlns:p="http://schemas.openxmlformats.org/presentationml/2006/main">
  <p:tag name="ARS_RESPONSETYPE" val="None"/>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TYPE" val="ctColumn"/>
</p:tagLst>
</file>

<file path=ppt/tags/tag56.xml><?xml version="1.0" encoding="utf-8"?>
<p:tagLst xmlns:a="http://schemas.openxmlformats.org/drawingml/2006/main" xmlns:r="http://schemas.openxmlformats.org/officeDocument/2006/relationships" xmlns:p="http://schemas.openxmlformats.org/presentationml/2006/main">
  <p:tag name="ARS_RESPONSETYPE" val="None"/>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6.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7.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8.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ags/tag9.xml><?xml version="1.0" encoding="utf-8"?>
<p:tagLst xmlns:a="http://schemas.openxmlformats.org/drawingml/2006/main" xmlns:r="http://schemas.openxmlformats.org/officeDocument/2006/relationships" xmlns:p="http://schemas.openxmlformats.org/presentationml/2006/main">
  <p:tag name="ARS_RESPONSETYPE" val="Slide"/>
  <p:tag name="ARS_CHARTCOLOR_0" val="-12481296"/>
  <p:tag name="ARS_CHARTCOLOR_1" val="-2080758"/>
  <p:tag name="ARS_CHARTCOLOR_2" val="-215999"/>
  <p:tag name="ARS_CHARTCOLOR_3" val="-16423790"/>
  <p:tag name="ARS_CHARTCOLOR_4" val="-4210753"/>
  <p:tag name="ARS_CHARTCOLOR_5" val="-15058071"/>
  <p:tag name="ARS_CHARTCOLOR_6" val="-7294"/>
  <p:tag name="ARS_CHARTCOLOR_7" val="-15557411"/>
  <p:tag name="ARS_CHARTCOLOR_8" val="-3511477"/>
  <p:tag name="ARS_CHARTCOLOR_9" val="-16753445"/>
  <p:tag name="ARS_CHARTPARA_ITEMLABELFONTNAME" val="Arial"/>
  <p:tag name="ARS_CHARTPARA_ITEMLABELFONTSIZE" val="16"/>
  <p:tag name="ARS_CHARTPARA_ITEMLABELFONTBOLD" val="False"/>
  <p:tag name="ARS_CHARTPARA_ITEMLABELFONTITALIC" val="False"/>
  <p:tag name="ARS_CHARTPARA_ITEMLABELFONTCOLOR" val="-16777216"/>
  <p:tag name="ARS_CHARTPARA_DATALABELFONTNAME" val="Arial"/>
  <p:tag name="ARS_CHARTPARA_DATALABELFONTSIZE" val="14"/>
  <p:tag name="ARS_CHARTPARA_DATALABELFONTBOLD" val="False"/>
  <p:tag name="ARS_CHARTPARA_DATALABELFONTITALIC" val="False"/>
  <p:tag name="ARS_CHARTPARA_DATALABELFONTCOLOR" val="-16777216"/>
  <p:tag name="ARS_CHARTPARA_DATAFORMAT" val="ltNumberValue"/>
  <p:tag name="ARS_CHARTPARA_SHOWTIME" val="csStop"/>
  <p:tag name="ARS_CHARTPARA_NUMBERDEC" val="0"/>
  <p:tag name="ARS_CHARTPARA_DATAPERCENTBASE" val="crParticipant"/>
  <p:tag name="ARS_CHARTPARA_PERCENTDEC" val="1"/>
  <p:tag name="ARS_CHARTPARA_SHOW3D" val="0"/>
  <p:tag name="ARS_CHARTPOINTWIDTH" val="0.5"/>
  <p:tag name="ARS_CHARTSHOWITEMTEXT" val="0"/>
  <p:tag name="ARS_SLIDE_DUENO" val="100"/>
  <p:tag name="ARS_SLIDE_PARTICIPANTNUM" val="100"/>
  <p:tag name="ARS_SLIDE_SUBMITNUM" val="0"/>
  <p:tag name="ARS_SLIDE_CORRECTNUM" val="0"/>
  <p:tag name="ARS_SLIDE_VOTEMEAN" val="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220</TotalTime>
  <Words>2749</Words>
  <Application>Microsoft Office PowerPoint</Application>
  <PresentationFormat>宽屏</PresentationFormat>
  <Paragraphs>419</Paragraphs>
  <Slides>55</Slides>
  <Notes>55</Notes>
  <HiddenSlides>0</HiddenSlides>
  <MMClips>1</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55</vt:i4>
      </vt:variant>
    </vt:vector>
  </HeadingPairs>
  <TitlesOfParts>
    <vt:vector size="69" baseType="lpstr">
      <vt:lpstr>-apple-system</vt:lpstr>
      <vt:lpstr>PingFang SC</vt:lpstr>
      <vt:lpstr>等线</vt:lpstr>
      <vt:lpstr>等线 Light</vt:lpstr>
      <vt:lpstr>Microsoft YaHei</vt:lpstr>
      <vt:lpstr>Microsoft YaHei</vt:lpstr>
      <vt:lpstr>Arial</vt:lpstr>
      <vt:lpstr>Calibri</vt:lpstr>
      <vt:lpstr>Calibri Light</vt:lpstr>
      <vt:lpstr>Cambria Math</vt:lpstr>
      <vt:lpstr>Times New Roman</vt:lpstr>
      <vt:lpstr>Wingdings</vt:lpstr>
      <vt:lpstr>Office 主题​​</vt:lpstr>
      <vt:lpstr>Office 主题</vt:lpstr>
      <vt:lpstr>Deep Reinforcement Learning</vt:lpstr>
      <vt:lpstr>PowerPoint 演示文稿</vt:lpstr>
      <vt:lpstr>PowerPoint 演示文稿</vt:lpstr>
      <vt:lpstr>PowerPoint 演示文稿</vt:lpstr>
      <vt:lpstr>PowerPoint 演示文稿</vt:lpstr>
      <vt:lpstr>What is RL?</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强化学习 应用</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Where Is Data Science Used?</dc:title>
  <dc:creator>liu chuan</dc:creator>
  <cp:lastModifiedBy>chenwei Tang</cp:lastModifiedBy>
  <cp:revision>347</cp:revision>
  <dcterms:created xsi:type="dcterms:W3CDTF">2019-08-12T06:08:00Z</dcterms:created>
  <dcterms:modified xsi:type="dcterms:W3CDTF">2023-03-07T13:07:31Z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E5DEDD0D988B48B68268AB14383546CC</vt:lpwstr>
  </property>
  <property fmtid="{D5CDD505-2E9C-101B-9397-08002B2CF9AE}" pid="3" name="KSOProductBuildVer">
    <vt:lpwstr>2052-11.8.2.11718</vt:lpwstr>
  </property>
</Properties>
</file>

<file path=docProps/thumbnail.jpeg>
</file>